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Default Extension="pict" ContentType="image/pict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Default Extension="gif" ContentType="image/gi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78" r:id="rId6"/>
    <p:sldId id="273" r:id="rId7"/>
    <p:sldId id="274" r:id="rId8"/>
    <p:sldId id="275" r:id="rId9"/>
    <p:sldId id="276" r:id="rId10"/>
    <p:sldId id="277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81" r:id="rId20"/>
    <p:sldId id="269" r:id="rId21"/>
    <p:sldId id="268" r:id="rId22"/>
    <p:sldId id="280" r:id="rId23"/>
    <p:sldId id="279" r:id="rId24"/>
    <p:sldId id="270" r:id="rId25"/>
    <p:sldId id="271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7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ict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471BE68-1AC8-E349-B64B-1F6EF9E37465}" type="datetimeFigureOut">
              <a:rPr lang="en-US" smtClean="0"/>
              <a:pPr/>
              <a:t>6/12/11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D6CB750-4270-1945-9CC2-04B9D67D17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BE68-1AC8-E349-B64B-1F6EF9E37465}" type="datetimeFigureOut">
              <a:rPr lang="en-US" smtClean="0"/>
              <a:pPr/>
              <a:t>6/12/11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B750-4270-1945-9CC2-04B9D67D17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BE68-1AC8-E349-B64B-1F6EF9E37465}" type="datetimeFigureOut">
              <a:rPr lang="en-US" smtClean="0"/>
              <a:pPr/>
              <a:t>6/12/11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B750-4270-1945-9CC2-04B9D67D17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471BE68-1AC8-E349-B64B-1F6EF9E37465}" type="datetimeFigureOut">
              <a:rPr lang="en-US" smtClean="0"/>
              <a:pPr/>
              <a:t>6/12/11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D6CB750-4270-1945-9CC2-04B9D67D17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471BE68-1AC8-E349-B64B-1F6EF9E37465}" type="datetimeFigureOut">
              <a:rPr lang="en-US" smtClean="0"/>
              <a:pPr/>
              <a:t>6/12/11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D6CB750-4270-1945-9CC2-04B9D67D17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BE68-1AC8-E349-B64B-1F6EF9E37465}" type="datetimeFigureOut">
              <a:rPr lang="en-US" smtClean="0"/>
              <a:pPr/>
              <a:t>6/12/11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B750-4270-1945-9CC2-04B9D67D17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BE68-1AC8-E349-B64B-1F6EF9E37465}" type="datetimeFigureOut">
              <a:rPr lang="en-US" smtClean="0"/>
              <a:pPr/>
              <a:t>6/12/11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B750-4270-1945-9CC2-04B9D67D17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471BE68-1AC8-E349-B64B-1F6EF9E37465}" type="datetimeFigureOut">
              <a:rPr lang="en-US" smtClean="0"/>
              <a:pPr/>
              <a:t>6/12/11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D6CB750-4270-1945-9CC2-04B9D67D17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BE68-1AC8-E349-B64B-1F6EF9E37465}" type="datetimeFigureOut">
              <a:rPr lang="en-US" smtClean="0"/>
              <a:pPr/>
              <a:t>6/12/11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B750-4270-1945-9CC2-04B9D67D17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471BE68-1AC8-E349-B64B-1F6EF9E37465}" type="datetimeFigureOut">
              <a:rPr lang="en-US" smtClean="0"/>
              <a:pPr/>
              <a:t>6/12/11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D6CB750-4270-1945-9CC2-04B9D67D17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471BE68-1AC8-E349-B64B-1F6EF9E37465}" type="datetimeFigureOut">
              <a:rPr lang="en-US" smtClean="0"/>
              <a:pPr/>
              <a:t>6/12/11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D6CB750-4270-1945-9CC2-04B9D67D17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471BE68-1AC8-E349-B64B-1F6EF9E37465}" type="datetimeFigureOut">
              <a:rPr lang="en-US" smtClean="0"/>
              <a:pPr/>
              <a:t>6/12/11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D6CB750-4270-1945-9CC2-04B9D67D17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Relationship Id="rId3" Type="http://schemas.openxmlformats.org/officeDocument/2006/relationships/oleObject" Target="Document4!OLE_LINK1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059864"/>
            <a:ext cx="6172200" cy="1894362"/>
          </a:xfrm>
        </p:spPr>
        <p:txBody>
          <a:bodyPr>
            <a:normAutofit fontScale="90000"/>
          </a:bodyPr>
          <a:lstStyle/>
          <a:p>
            <a:r>
              <a:rPr lang="en-US" sz="3200" b="0" dirty="0" smtClean="0">
                <a:solidFill>
                  <a:schemeClr val="tx1"/>
                </a:solidFill>
              </a:rPr>
              <a:t>The Contribution of Within- and Between-Subject Variations to Dietary Pesticide Exposures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Chensheng</a:t>
            </a:r>
            <a:r>
              <a:rPr lang="en-US" dirty="0" smtClean="0"/>
              <a:t> (Alex) Lu, PhD,</a:t>
            </a:r>
          </a:p>
          <a:p>
            <a:r>
              <a:rPr lang="en-US" dirty="0" smtClean="0"/>
              <a:t>Mark and Catherine Winkler Associate Professor</a:t>
            </a:r>
          </a:p>
          <a:p>
            <a:r>
              <a:rPr lang="en-US" dirty="0" smtClean="0"/>
              <a:t>Department of Environmental Health</a:t>
            </a:r>
          </a:p>
          <a:p>
            <a:r>
              <a:rPr lang="en-US" dirty="0" smtClean="0"/>
              <a:t>Harvard School of Public Health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43662" y="177080"/>
            <a:ext cx="879167" cy="1006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Statistical Analysis	</a:t>
            </a:r>
            <a:endParaRPr lang="en-US" dirty="0"/>
          </a:p>
        </p:txBody>
      </p:sp>
      <p:sp>
        <p:nvSpPr>
          <p:cNvPr id="2253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smtClean="0"/>
              <a:t>SAS SUDAAN SUBPON to subset the NHANES data for ages and incomes matching with CPES,</a:t>
            </a:r>
          </a:p>
          <a:p>
            <a:r>
              <a:rPr lang="en-US" smtClean="0"/>
              <a:t>SAS SUDAAN CROSSTAB to calculate weighted consumption frequencies and 95% CL for the selected food items,</a:t>
            </a:r>
          </a:p>
          <a:p>
            <a:r>
              <a:rPr lang="en-US" smtClean="0"/>
              <a:t>SAS to calculate %Eaters CPES-WA and CPES-GA.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6622"/>
            <a:ext cx="74676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 smtClean="0"/>
              <a:t>Frequency of orange juice consumption in CPES vs. NHANES children</a:t>
            </a:r>
            <a:endParaRPr lang="en-US" dirty="0"/>
          </a:p>
        </p:txBody>
      </p:sp>
      <p:pic>
        <p:nvPicPr>
          <p:cNvPr id="2355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651000"/>
            <a:ext cx="5880100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Frequency of cow milk consumption in CPES vs. NHANES children</a:t>
            </a:r>
            <a:endParaRPr lang="en-US" dirty="0"/>
          </a:p>
        </p:txBody>
      </p:sp>
      <p:pic>
        <p:nvPicPr>
          <p:cNvPr id="24579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746250"/>
            <a:ext cx="5892800" cy="480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1758"/>
            <a:ext cx="78486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 smtClean="0"/>
              <a:t>Frequency of peach/nectarine and melon consumption in CPES vs. NHANES children</a:t>
            </a:r>
            <a:endParaRPr lang="en-US" dirty="0"/>
          </a:p>
        </p:txBody>
      </p:sp>
      <p:pic>
        <p:nvPicPr>
          <p:cNvPr id="25603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809750"/>
            <a:ext cx="582930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7478"/>
            <a:ext cx="77724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 smtClean="0"/>
              <a:t>Frequency of grapes and pear consumption in CPES vs. NHANES children</a:t>
            </a:r>
            <a:endParaRPr lang="en-US" dirty="0"/>
          </a:p>
        </p:txBody>
      </p:sp>
      <p:pic>
        <p:nvPicPr>
          <p:cNvPr id="26627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797050"/>
            <a:ext cx="58420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6622"/>
            <a:ext cx="74676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 smtClean="0"/>
              <a:t>Frequency of strawberries consumption in CPES vs. NHANES children</a:t>
            </a:r>
            <a:endParaRPr lang="en-US" dirty="0"/>
          </a:p>
        </p:txBody>
      </p:sp>
      <p:pic>
        <p:nvPicPr>
          <p:cNvPr id="27651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3700" y="1752600"/>
            <a:ext cx="53467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Bootstrapping Statistical Analysis</a:t>
            </a:r>
            <a:endParaRPr lang="en-US" dirty="0"/>
          </a:p>
        </p:txBody>
      </p:sp>
      <p:sp>
        <p:nvSpPr>
          <p:cNvPr id="2867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dirty="0" smtClean="0"/>
              <a:t>Following the central limit theorem, repeated sampling of data from CPES, across days and seasons, would produce a distribution of food consumption frequencies that resemble the NHANES estimates, if enough samples are taken from the CPES dataset.</a:t>
            </a:r>
          </a:p>
          <a:p>
            <a:r>
              <a:rPr lang="en-US" dirty="0" smtClean="0"/>
              <a:t>SAS PROC SURVEYFREQ to perform randomly re-sampling of;</a:t>
            </a:r>
          </a:p>
          <a:p>
            <a:pPr lvl="1"/>
            <a:r>
              <a:rPr lang="en-US" dirty="0" smtClean="0"/>
              <a:t>CPES one-day food consumption data for 5,000 times, resulting to 5,000 days of %Eaters estimates,</a:t>
            </a:r>
          </a:p>
          <a:p>
            <a:pPr lvl="1"/>
            <a:r>
              <a:rPr lang="en-US" dirty="0" smtClean="0"/>
              <a:t>The bootstrapped distribution of %Eaters with the NHANES estimates.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2400" dirty="0" smtClean="0"/>
              <a:t>Histograms of randomly re-sampled of percent orange juice drinkers among </a:t>
            </a:r>
            <a:r>
              <a:rPr lang="en-US" sz="2400" dirty="0" err="1" smtClean="0"/>
              <a:t>CPES</a:t>
            </a:r>
            <a:r>
              <a:rPr lang="en-US" sz="2400" cap="none" baseline="30000" dirty="0" err="1" smtClean="0"/>
              <a:t>a</a:t>
            </a:r>
            <a:r>
              <a:rPr lang="en-US" sz="2400" dirty="0" smtClean="0"/>
              <a:t> children comparing to </a:t>
            </a:r>
            <a:r>
              <a:rPr lang="en-US" sz="2400" dirty="0" err="1" smtClean="0"/>
              <a:t>NHANES</a:t>
            </a:r>
            <a:r>
              <a:rPr lang="en-US" sz="2400" cap="none" baseline="30000" dirty="0" err="1" smtClean="0"/>
              <a:t>b</a:t>
            </a:r>
            <a:r>
              <a:rPr lang="en-US" sz="2400" dirty="0" smtClean="0"/>
              <a:t> children</a:t>
            </a:r>
            <a:endParaRPr lang="en-US" sz="2400" dirty="0"/>
          </a:p>
        </p:txBody>
      </p:sp>
      <p:pic>
        <p:nvPicPr>
          <p:cNvPr id="29699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676400"/>
            <a:ext cx="58896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Box 5"/>
          <p:cNvSpPr txBox="1">
            <a:spLocks noChangeArrowheads="1"/>
          </p:cNvSpPr>
          <p:nvPr/>
        </p:nvSpPr>
        <p:spPr bwMode="auto">
          <a:xfrm>
            <a:off x="838200" y="6105525"/>
            <a:ext cx="7543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baseline="30000"/>
              <a:t>a</a:t>
            </a:r>
            <a:r>
              <a:rPr lang="en-US" sz="1400"/>
              <a:t> Histograms A: combined CPES data, B: CPES-GA, C: CPES-WA.</a:t>
            </a:r>
          </a:p>
          <a:p>
            <a:r>
              <a:rPr lang="en-US" sz="1400" baseline="30000"/>
              <a:t>b </a:t>
            </a:r>
            <a:r>
              <a:rPr lang="en-US" sz="1400"/>
              <a:t>Solid line indicated weighted %Eaters and dash lines indicated 95%CL of NHANES data.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dirty="0" smtClean="0"/>
              <a:t>Histograms of randomly re-sampled of percent strawberry eaters among </a:t>
            </a:r>
            <a:r>
              <a:rPr lang="en-US" sz="2400" dirty="0" err="1" smtClean="0"/>
              <a:t>CPES</a:t>
            </a:r>
            <a:r>
              <a:rPr lang="en-US" sz="2400" cap="none" baseline="30000" dirty="0" err="1" smtClean="0"/>
              <a:t>a</a:t>
            </a:r>
            <a:r>
              <a:rPr lang="en-US" sz="2400" dirty="0" smtClean="0"/>
              <a:t> children comparing to </a:t>
            </a:r>
            <a:r>
              <a:rPr lang="en-US" sz="2400" dirty="0" err="1" smtClean="0"/>
              <a:t>NHANES</a:t>
            </a:r>
            <a:r>
              <a:rPr lang="en-US" sz="2400" cap="none" baseline="30000" dirty="0" err="1" smtClean="0"/>
              <a:t>b</a:t>
            </a:r>
            <a:r>
              <a:rPr lang="en-US" sz="2400" dirty="0" smtClean="0"/>
              <a:t> children</a:t>
            </a:r>
            <a:endParaRPr lang="en-US" sz="2400" dirty="0"/>
          </a:p>
        </p:txBody>
      </p:sp>
      <p:pic>
        <p:nvPicPr>
          <p:cNvPr id="30723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676400"/>
            <a:ext cx="5791200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685800" y="6096000"/>
            <a:ext cx="7772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baseline="30000"/>
              <a:t>a</a:t>
            </a:r>
            <a:r>
              <a:rPr lang="en-US" sz="1400"/>
              <a:t> Histograms A: combined CPES data, B: CPES-GA, C: CPES-WA.</a:t>
            </a:r>
          </a:p>
          <a:p>
            <a:r>
              <a:rPr lang="en-US" sz="1400" baseline="30000"/>
              <a:t>b </a:t>
            </a:r>
            <a:r>
              <a:rPr lang="en-US" sz="1400"/>
              <a:t>Solid line indicated weighted %Eaters and dash lines indicated 95%CL of NHANES data.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1747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dirty="0" smtClean="0"/>
              <a:t>Significant errors would be introduced, if NHANES food consumption data are extracted for use in occasions in which seasonality, geographical locations, and/or the socioeconomic background of the study participants are important study variables.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Dietary Pesticide Exposure Guideline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Unlike nutrient guideline (e.g. food pyramid, or food plate), there are no explicit policies for guiding dietary pesticide intakes,</a:t>
            </a:r>
          </a:p>
          <a:p>
            <a:r>
              <a:rPr lang="en-US" dirty="0" smtClean="0"/>
              <a:t>Two landmark events occurred in the 1990’s intended to provide guidance of pesticide policy in the U.S.;</a:t>
            </a:r>
          </a:p>
          <a:p>
            <a:pPr lvl="1"/>
            <a:r>
              <a:rPr lang="en-US" i="1" dirty="0" smtClean="0"/>
              <a:t>Pesticides in the Diets of Infants and Children </a:t>
            </a:r>
            <a:r>
              <a:rPr lang="en-US" dirty="0" smtClean="0"/>
              <a:t>– National Academy of Science/National Research Council 1993,</a:t>
            </a:r>
          </a:p>
          <a:p>
            <a:pPr lvl="1"/>
            <a:r>
              <a:rPr lang="en-US" dirty="0" smtClean="0"/>
              <a:t>The Food Quality Protection Act - 1996.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2771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dirty="0" smtClean="0"/>
              <a:t>The difference of dietary consumption patterns between cross-sectional and longitudinal surveys;</a:t>
            </a:r>
          </a:p>
          <a:p>
            <a:pPr lvl="1"/>
            <a:r>
              <a:rPr lang="en-US" dirty="0" smtClean="0"/>
              <a:t>likely to be attributable by either seasonal availabilities of certain foods, geographical differences, or both,</a:t>
            </a:r>
          </a:p>
          <a:p>
            <a:pPr lvl="1"/>
            <a:r>
              <a:rPr lang="en-US" dirty="0" smtClean="0"/>
              <a:t>would be significant for estimating dietary pesticide intakes due to the fact that pesticide residues are often detected in seasonal produces, such as apples, peaches, strawberries, etc.,</a:t>
            </a:r>
          </a:p>
          <a:p>
            <a:pPr lvl="1"/>
            <a:r>
              <a:rPr lang="en-US" u="sng" dirty="0" smtClean="0"/>
              <a:t>would substantially impact on the partitioning of within- and between-subject </a:t>
            </a:r>
            <a:r>
              <a:rPr lang="en-US" u="sng" dirty="0" smtClean="0"/>
              <a:t>variations </a:t>
            </a:r>
            <a:r>
              <a:rPr lang="en-US" u="sng" dirty="0" smtClean="0"/>
              <a:t>in the overall variance component.  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The Within- and Between-Subject Variations</a:t>
            </a:r>
            <a:endParaRPr lang="en-US" dirty="0"/>
          </a:p>
        </p:txBody>
      </p:sp>
      <p:sp>
        <p:nvSpPr>
          <p:cNvPr id="31747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dirty="0" smtClean="0"/>
              <a:t>Between-subject (inter-individual) variation is often considered the most significant component of the overall variance in epidemiologic research,</a:t>
            </a:r>
          </a:p>
          <a:p>
            <a:r>
              <a:rPr lang="en-US" dirty="0" smtClean="0"/>
              <a:t>Within-subject (intra-individual) variation is often assumed to be insignificant to the overall variance,</a:t>
            </a:r>
          </a:p>
          <a:p>
            <a:r>
              <a:rPr lang="en-US" dirty="0" smtClean="0"/>
              <a:t>Those are facts only if the underlying causes (exposure) of the outcome of interest is static, or can be dichotomized, in nature.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30926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Characterizations of Within- and Between-Subject Variations for Several Pesticide Urinary Metabolites Measured in CEPS Children</a:t>
            </a:r>
            <a:endParaRPr lang="en-US" dirty="0"/>
          </a:p>
        </p:txBody>
      </p:sp>
      <p:graphicFrame>
        <p:nvGraphicFramePr>
          <p:cNvPr id="37896" name="Object 8"/>
          <p:cNvGraphicFramePr>
            <a:graphicFrameLocks noChangeAspect="1"/>
          </p:cNvGraphicFramePr>
          <p:nvPr/>
        </p:nvGraphicFramePr>
        <p:xfrm>
          <a:off x="1076346" y="2280515"/>
          <a:ext cx="6754813" cy="3817938"/>
        </p:xfrm>
        <a:graphic>
          <a:graphicData uri="http://schemas.openxmlformats.org/presentationml/2006/ole">
            <p:oleObj spid="_x0000_s37896" name="Document" r:id="rId3" imgW="5638800" imgH="3187700" progId="Word.Documen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The Implications of Within- and Between-Subject Variations to Environmental Epidemiological Research </a:t>
            </a:r>
            <a:endParaRPr lang="en-US" dirty="0"/>
          </a:p>
        </p:txBody>
      </p:sp>
      <p:sp>
        <p:nvSpPr>
          <p:cNvPr id="31747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dirty="0" smtClean="0"/>
              <a:t>Sample size calculation;</a:t>
            </a:r>
          </a:p>
          <a:p>
            <a:pPr lvl="1"/>
            <a:r>
              <a:rPr lang="en-US" i="1" dirty="0" smtClean="0"/>
              <a:t>How many participants to sample from  vs. How often to sample individual participants</a:t>
            </a:r>
          </a:p>
          <a:p>
            <a:r>
              <a:rPr lang="en-US" dirty="0" smtClean="0"/>
              <a:t>Statistical reference;</a:t>
            </a:r>
          </a:p>
          <a:p>
            <a:pPr lvl="1"/>
            <a:r>
              <a:rPr lang="en-US" dirty="0" smtClean="0"/>
              <a:t>The magnitude of the uncertainty of characterizing the overall variance component can be enormous </a:t>
            </a:r>
            <a:r>
              <a:rPr lang="en-US" dirty="0" smtClean="0"/>
              <a:t>(</a:t>
            </a:r>
            <a:r>
              <a:rPr lang="en-US" dirty="0" smtClean="0"/>
              <a:t>3-5 orders</a:t>
            </a:r>
            <a:r>
              <a:rPr lang="en-US" dirty="0" smtClean="0"/>
              <a:t> differences)</a:t>
            </a:r>
            <a:endParaRPr lang="en-US" dirty="0" smtClean="0"/>
          </a:p>
          <a:p>
            <a:r>
              <a:rPr lang="en-US" dirty="0" smtClean="0"/>
              <a:t>Presumption of the dominance of between-subject variation might often be incorrect, particularly in dealing with “scenarios” in which individuals’ </a:t>
            </a:r>
            <a:r>
              <a:rPr lang="en-US" dirty="0" smtClean="0"/>
              <a:t>activities (eating foods) </a:t>
            </a:r>
            <a:r>
              <a:rPr lang="en-US" dirty="0" smtClean="0"/>
              <a:t>define the </a:t>
            </a:r>
            <a:r>
              <a:rPr lang="en-US" dirty="0" smtClean="0"/>
              <a:t>variation.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Limitations of the Analyses</a:t>
            </a:r>
            <a:endParaRPr lang="en-US" dirty="0"/>
          </a:p>
        </p:txBody>
      </p:sp>
      <p:sp>
        <p:nvSpPr>
          <p:cNvPr id="33795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dirty="0" smtClean="0"/>
              <a:t>The observed difference of dietary consumption patterns might result from the methodological differences of survey methods used in NHANES </a:t>
            </a:r>
            <a:r>
              <a:rPr lang="en-US" i="1" dirty="0" smtClean="0"/>
              <a:t>vs</a:t>
            </a:r>
            <a:r>
              <a:rPr lang="en-US" dirty="0" smtClean="0"/>
              <a:t>. CPES;</a:t>
            </a:r>
          </a:p>
          <a:p>
            <a:pPr lvl="1"/>
            <a:r>
              <a:rPr lang="en-US" dirty="0" smtClean="0"/>
              <a:t>Weighted mean # of foods recorded per NHANES recall interview was 13.4 (12.8 – 14.1 CL),</a:t>
            </a:r>
          </a:p>
          <a:p>
            <a:pPr lvl="1"/>
            <a:r>
              <a:rPr lang="en-US" dirty="0" smtClean="0"/>
              <a:t>12.5 – 15.8 (11 – 15.3) for CPES-WA (for CPES-GA).</a:t>
            </a:r>
          </a:p>
          <a:p>
            <a:r>
              <a:rPr lang="en-US" dirty="0" smtClean="0"/>
              <a:t>The restriction of CPES children in a particular socioeconomic subgroup;</a:t>
            </a:r>
          </a:p>
          <a:p>
            <a:pPr lvl="1"/>
            <a:r>
              <a:rPr lang="en-US" dirty="0" smtClean="0"/>
              <a:t>Household incomes and race/ethnicity are significant predictors of %Eaters for more than half of the food items that are included in the analysis.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References	</a:t>
            </a:r>
            <a:endParaRPr lang="en-US" dirty="0"/>
          </a:p>
        </p:txBody>
      </p:sp>
      <p:sp>
        <p:nvSpPr>
          <p:cNvPr id="34819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sz="2000" smtClean="0"/>
              <a:t>Riederer AM, Pearson M.A., Lu C. (2009). </a:t>
            </a:r>
            <a:r>
              <a:rPr lang="en-US" sz="2000" i="1" smtClean="0"/>
              <a:t>J Exp Sci Environ Epidemiol. Epub ahead of print (Sept. 9</a:t>
            </a:r>
            <a:r>
              <a:rPr lang="en-US" sz="2000" i="1" baseline="30000" smtClean="0"/>
              <a:t>th</a:t>
            </a:r>
            <a:r>
              <a:rPr lang="en-US" sz="2000" i="1" smtClean="0"/>
              <a:t>, 2009)</a:t>
            </a:r>
            <a:r>
              <a:rPr lang="en-US" sz="2000" smtClean="0"/>
              <a:t>. PMID: 19738638. </a:t>
            </a:r>
          </a:p>
          <a:p>
            <a:r>
              <a:rPr lang="en-US" sz="2000" smtClean="0"/>
              <a:t>Riederer AM, Pearson MA, Lu C. (2010). </a:t>
            </a:r>
            <a:r>
              <a:rPr lang="en-US" sz="2000" i="1" smtClean="0"/>
              <a:t>J Exp Sci Environ Epidemiol</a:t>
            </a:r>
            <a:r>
              <a:rPr lang="en-US" sz="2000" smtClean="0"/>
              <a:t>. </a:t>
            </a:r>
            <a:r>
              <a:rPr lang="en-US" sz="2000" i="1" smtClean="0"/>
              <a:t>Epub ahead of print (March 31</a:t>
            </a:r>
            <a:r>
              <a:rPr lang="en-US" sz="2000" i="1" baseline="30000" smtClean="0"/>
              <a:t>st</a:t>
            </a:r>
            <a:r>
              <a:rPr lang="en-US" sz="2000" i="1" smtClean="0"/>
              <a:t>, 2010)</a:t>
            </a:r>
            <a:r>
              <a:rPr lang="en-US" sz="2000" smtClean="0"/>
              <a:t>, PMID: 20354565. </a:t>
            </a:r>
          </a:p>
          <a:p>
            <a:r>
              <a:rPr lang="en-US" sz="2000" smtClean="0"/>
              <a:t>Lu C, Toepel K, Irish R, Fenske RA, Barr DB, Bravo R. (2006). </a:t>
            </a:r>
            <a:r>
              <a:rPr lang="en-US" sz="2000" i="1" smtClean="0"/>
              <a:t>Environ Health Perspect</a:t>
            </a:r>
            <a:r>
              <a:rPr lang="en-US" sz="2000" smtClean="0"/>
              <a:t>, 114(2): 260-263. PMID: 16451864.</a:t>
            </a:r>
          </a:p>
          <a:p>
            <a:r>
              <a:rPr lang="en-US" sz="2000" smtClean="0"/>
              <a:t>Lu C, Barr DB, Pearson MA, Waller LA (2008). </a:t>
            </a:r>
            <a:r>
              <a:rPr lang="en-US" sz="2000" i="1" smtClean="0"/>
              <a:t>Environ. Health Perspect</a:t>
            </a:r>
            <a:r>
              <a:rPr lang="en-US" sz="2000" smtClean="0"/>
              <a:t>. 116(4)537:542. PMID: 18414640. </a:t>
            </a:r>
          </a:p>
          <a:p>
            <a:r>
              <a:rPr lang="en-US" sz="2000" smtClean="0"/>
              <a:t>Given M, Lu C, Bartell S, Pearson MA (2007). </a:t>
            </a:r>
            <a:r>
              <a:rPr lang="en-US" sz="2000" i="1" smtClean="0"/>
              <a:t>Environ. Res.</a:t>
            </a:r>
            <a:r>
              <a:rPr lang="en-US" sz="2000" smtClean="0"/>
              <a:t> 103:325-330. PMID: 16908016.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Pesticides in the Diets of Infants and Children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Executive Summary;</a:t>
            </a:r>
          </a:p>
          <a:p>
            <a:endParaRPr lang="en-US" dirty="0" smtClean="0"/>
          </a:p>
          <a:p>
            <a:pPr>
              <a:buNone/>
            </a:pPr>
            <a:r>
              <a:rPr lang="en-US" i="1" dirty="0" smtClean="0"/>
              <a:t>Dietary intake represents the major source of pesticide exposure for infants and children, and the dietary exposure may account for the increased pesticide-related health risks in children compared to adults</a:t>
            </a:r>
            <a:endParaRPr lang="en-US" dirty="0"/>
          </a:p>
        </p:txBody>
      </p:sp>
      <p:pic>
        <p:nvPicPr>
          <p:cNvPr id="4" name="Picture 3" descr="030904875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1740" y="617220"/>
            <a:ext cx="679033" cy="10239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Food Quality Protection Act- 1996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Fundamental change of the U.S. pesticide regulation since 1947 under FIFRA,</a:t>
            </a:r>
          </a:p>
          <a:p>
            <a:r>
              <a:rPr lang="en-US" dirty="0" smtClean="0"/>
              <a:t>Mandate US EPA to assure that there is a “</a:t>
            </a:r>
            <a:r>
              <a:rPr lang="en-US" i="1" dirty="0" smtClean="0">
                <a:solidFill>
                  <a:srgbClr val="FF0000"/>
                </a:solidFill>
              </a:rPr>
              <a:t>reasonable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</a:rPr>
              <a:t>certainty of no harm</a:t>
            </a:r>
            <a:r>
              <a:rPr lang="en-US" dirty="0" smtClean="0"/>
              <a:t>” from pesticide exposures for pregnant women, infants, children, and other vulnerable groups.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dirty="0" smtClean="0"/>
              <a:t>Intended to </a:t>
            </a:r>
            <a:r>
              <a:rPr lang="en-US" dirty="0" smtClean="0"/>
              <a:t>illustrate; </a:t>
            </a:r>
            <a:endParaRPr lang="en-US" dirty="0" smtClean="0"/>
          </a:p>
          <a:p>
            <a:pPr lvl="1"/>
            <a:r>
              <a:rPr lang="en-US" dirty="0" smtClean="0"/>
              <a:t>The magnitude of potential error introduced by using cross-sectional data to estimate dietary pesticide exposure, mainly from the food consumption frequency/patterns, among young children,</a:t>
            </a:r>
          </a:p>
          <a:p>
            <a:pPr lvl="1"/>
            <a:r>
              <a:rPr lang="en-US" dirty="0" smtClean="0"/>
              <a:t>How those errors be impacted on characterizing the variance components that will subsequently affect statistical inferences for study hypotheses.</a:t>
            </a:r>
          </a:p>
          <a:p>
            <a:endParaRPr lang="en-US" dirty="0" smtClean="0"/>
          </a:p>
          <a:p>
            <a:pPr lvl="1">
              <a:buFont typeface="Wingdings 2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National Health and Nutrition Examination Survey (NHANES)</a:t>
            </a: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dirty="0" smtClean="0"/>
              <a:t>Publically available data for every two years,</a:t>
            </a:r>
          </a:p>
          <a:p>
            <a:r>
              <a:rPr lang="en-US" dirty="0" smtClean="0"/>
              <a:t>Cross-sectional study design,</a:t>
            </a:r>
          </a:p>
          <a:p>
            <a:r>
              <a:rPr lang="en-US" dirty="0" smtClean="0"/>
              <a:t>Dietary consumption data collected in a 24-hr recall interview, with a follow-up interview via telephone 3-10 days later,</a:t>
            </a:r>
          </a:p>
          <a:p>
            <a:r>
              <a:rPr lang="en-US" dirty="0" smtClean="0"/>
              <a:t>The public release data do not contain information on date/season or geographic location of data collected,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www.cdc.gov/nchs/about/major/nhanes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Children Pesticide Exposure Study (CPES)</a:t>
            </a:r>
            <a:endParaRPr lang="en-US" dirty="0"/>
          </a:p>
        </p:txBody>
      </p:sp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dirty="0" smtClean="0"/>
              <a:t>Designed to assess dietary exposures to </a:t>
            </a:r>
            <a:r>
              <a:rPr lang="en-US" dirty="0" err="1" smtClean="0"/>
              <a:t>OPs</a:t>
            </a:r>
            <a:r>
              <a:rPr lang="en-US" dirty="0" smtClean="0"/>
              <a:t> and </a:t>
            </a:r>
            <a:r>
              <a:rPr lang="en-US" dirty="0" err="1" smtClean="0"/>
              <a:t>pyrethroids</a:t>
            </a:r>
            <a:r>
              <a:rPr lang="en-US" dirty="0" smtClean="0"/>
              <a:t> in children ages 3-11 over a 12-month period,</a:t>
            </a:r>
          </a:p>
          <a:p>
            <a:r>
              <a:rPr lang="en-US" dirty="0" smtClean="0"/>
              <a:t>Children lived in Seattle, WA, or Atlanta GA,</a:t>
            </a:r>
          </a:p>
          <a:p>
            <a:r>
              <a:rPr lang="en-US" dirty="0" smtClean="0"/>
              <a:t>Multiple consecutive daily dietary consumption information collected in four seasons,</a:t>
            </a:r>
          </a:p>
          <a:p>
            <a:r>
              <a:rPr lang="en-US" dirty="0" smtClean="0"/>
              <a:t>In two of the four seasons, children consumed organic fruits, vegetables, and juices over 5 consecutive days.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NHANES – CPES Dietary Consumption Comparison</a:t>
            </a:r>
            <a:endParaRPr lang="en-US" dirty="0"/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smtClean="0"/>
              <a:t>Matched children with ages and annual household incomes (&gt; $75,000) for NHANES 2003-2004 (8.78 million US children),</a:t>
            </a:r>
          </a:p>
          <a:p>
            <a:r>
              <a:rPr lang="en-US" smtClean="0"/>
              <a:t>Selected food items for comparison based on;</a:t>
            </a:r>
          </a:p>
          <a:p>
            <a:pPr lvl="1"/>
            <a:r>
              <a:rPr lang="en-US" smtClean="0"/>
              <a:t>Frequency of consumption,</a:t>
            </a:r>
          </a:p>
          <a:p>
            <a:pPr lvl="1"/>
            <a:r>
              <a:rPr lang="en-US" smtClean="0"/>
              <a:t>Frequency of detection of pesticide residues,</a:t>
            </a:r>
          </a:p>
          <a:p>
            <a:pPr lvl="1"/>
            <a:r>
              <a:rPr lang="en-US" smtClean="0"/>
              <a:t>Matched 8-digit USDA Food and Nutrient Database for Dietary Studies (FNDDS).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Percent (%) Eaters</a:t>
            </a:r>
            <a:endParaRPr lang="en-US" dirty="0"/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dirty="0" smtClean="0"/>
              <a:t>Defined as “percentage of respondents (children) who reported eating a certain food item in a 24-hr period,</a:t>
            </a:r>
          </a:p>
          <a:p>
            <a:pPr lvl="1"/>
            <a:r>
              <a:rPr lang="en-US" dirty="0" smtClean="0"/>
              <a:t>A 24% eaters of strawberries means 24% of study participants ate strawberries during that day.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Oriel.thmx</Template>
  <TotalTime>534</TotalTime>
  <Words>1426</Words>
  <Application>Microsoft Macintosh PowerPoint</Application>
  <PresentationFormat>On-screen Show (4:3)</PresentationFormat>
  <Paragraphs>92</Paragraphs>
  <Slides>25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Oriel</vt:lpstr>
      <vt:lpstr>Document4!OLE_LINK1</vt:lpstr>
      <vt:lpstr>The Contribution of Within- and Between-Subject Variations to Dietary Pesticide Exposures</vt:lpstr>
      <vt:lpstr>Dietary Pesticide Exposure Guideline</vt:lpstr>
      <vt:lpstr>Pesticides in the Diets of Infants and Children </vt:lpstr>
      <vt:lpstr>The Food Quality Protection Act- 1996</vt:lpstr>
      <vt:lpstr>Objectives</vt:lpstr>
      <vt:lpstr>National Health and Nutrition Examination Survey (NHANES)</vt:lpstr>
      <vt:lpstr>Children Pesticide Exposure Study (CPES)</vt:lpstr>
      <vt:lpstr>NHANES – CPES Dietary Consumption Comparison</vt:lpstr>
      <vt:lpstr>Percent (%) Eaters</vt:lpstr>
      <vt:lpstr>Statistical Analysis </vt:lpstr>
      <vt:lpstr>Frequency of orange juice consumption in CPES vs. NHANES children</vt:lpstr>
      <vt:lpstr>Frequency of cow milk consumption in CPES vs. NHANES children</vt:lpstr>
      <vt:lpstr>Frequency of peach/nectarine and melon consumption in CPES vs. NHANES children</vt:lpstr>
      <vt:lpstr>Frequency of grapes and pear consumption in CPES vs. NHANES children</vt:lpstr>
      <vt:lpstr>Frequency of strawberries consumption in CPES vs. NHANES children</vt:lpstr>
      <vt:lpstr>Bootstrapping Statistical Analysis</vt:lpstr>
      <vt:lpstr>Histograms of randomly re-sampled of percent orange juice drinkers among CPESa children comparing to NHANESb children</vt:lpstr>
      <vt:lpstr>Histograms of randomly re-sampled of percent strawberry eaters among CPESa children comparing to NHANESb children</vt:lpstr>
      <vt:lpstr>Conclusions</vt:lpstr>
      <vt:lpstr>Conclusions</vt:lpstr>
      <vt:lpstr>The Within- and Between-Subject Variations</vt:lpstr>
      <vt:lpstr>The Characterizations of Within- and Between-Subject Variations for Several Pesticide Urinary Metabolites Measured in CEPS Children</vt:lpstr>
      <vt:lpstr>The Implications of Within- and Between-Subject Variations to Environmental Epidemiological Research </vt:lpstr>
      <vt:lpstr>Limitations of the Analyses</vt:lpstr>
      <vt:lpstr>References </vt:lpstr>
    </vt:vector>
  </TitlesOfParts>
  <Company>Harvard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Contribution of Within- and Between-Subject Variations to Dietary Pesticide Exposures</dc:title>
  <dc:creator>Alex Lu</dc:creator>
  <cp:lastModifiedBy>Alex Lu</cp:lastModifiedBy>
  <cp:revision>12</cp:revision>
  <dcterms:created xsi:type="dcterms:W3CDTF">2011-06-12T21:23:59Z</dcterms:created>
  <dcterms:modified xsi:type="dcterms:W3CDTF">2011-06-13T01:37:55Z</dcterms:modified>
</cp:coreProperties>
</file>