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</p:sldMasterIdLst>
  <p:notesMasterIdLst>
    <p:notesMasterId r:id="rId15"/>
  </p:notesMasterIdLst>
  <p:sldIdLst>
    <p:sldId id="257" r:id="rId3"/>
    <p:sldId id="266" r:id="rId4"/>
    <p:sldId id="259" r:id="rId5"/>
    <p:sldId id="281" r:id="rId6"/>
    <p:sldId id="283" r:id="rId7"/>
    <p:sldId id="282" r:id="rId8"/>
    <p:sldId id="280" r:id="rId9"/>
    <p:sldId id="271" r:id="rId10"/>
    <p:sldId id="276" r:id="rId11"/>
    <p:sldId id="277" r:id="rId12"/>
    <p:sldId id="267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7"/>
    <p:restoredTop sz="96327"/>
  </p:normalViewPr>
  <p:slideViewPr>
    <p:cSldViewPr snapToGrid="0">
      <p:cViewPr varScale="1">
        <p:scale>
          <a:sx n="73" d="100"/>
          <a:sy n="73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90EB7-B66D-1149-95ED-AF922A5F33A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8813B-198A-CA49-A9D1-4847BDA5F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9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31403e258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231403e258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31403e258f_0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231403e258f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908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31403e258f_0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231403e258f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1864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31403e258f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31403e258f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31403e258f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31403e258f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31403e258f_0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231403e258f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2434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31403e258f_0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231403e258f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0313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31403e258f_0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231403e258f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149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31403e258f_0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231403e258f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040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31403e258f_0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231403e258f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0700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31403e258f_0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231403e258f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612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2005033" y="-99633"/>
            <a:ext cx="12192000" cy="6421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57163" dist="28575" dir="36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1794167" y="6518451"/>
            <a:ext cx="33432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800" b="0" i="0" u="none" strike="noStrike" cap="non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 l="1248" r="1248"/>
          <a:stretch/>
        </p:blipFill>
        <p:spPr>
          <a:xfrm rot="-170725">
            <a:off x="6835377" y="3628475"/>
            <a:ext cx="741313" cy="763387"/>
          </a:xfrm>
          <a:prstGeom prst="roundRect">
            <a:avLst>
              <a:gd name="adj" fmla="val 4452"/>
            </a:avLst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 l="2971" r="2972"/>
          <a:stretch/>
        </p:blipFill>
        <p:spPr>
          <a:xfrm rot="3666556">
            <a:off x="5643009" y="3665121"/>
            <a:ext cx="665644" cy="680561"/>
          </a:xfrm>
          <a:prstGeom prst="roundRect">
            <a:avLst>
              <a:gd name="adj" fmla="val 4452"/>
            </a:avLst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4">
            <a:alphaModFix/>
          </a:blip>
          <a:srcRect l="1248" r="1248"/>
          <a:stretch/>
        </p:blipFill>
        <p:spPr>
          <a:xfrm>
            <a:off x="4999377" y="3613260"/>
            <a:ext cx="687600" cy="708400"/>
          </a:xfrm>
          <a:prstGeom prst="roundRect">
            <a:avLst>
              <a:gd name="adj" fmla="val 4452"/>
            </a:avLst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5">
            <a:alphaModFix/>
          </a:blip>
          <a:srcRect l="1248" r="1248"/>
          <a:stretch/>
        </p:blipFill>
        <p:spPr>
          <a:xfrm rot="-1815386">
            <a:off x="6253883" y="3708342"/>
            <a:ext cx="544584" cy="559703"/>
          </a:xfrm>
          <a:prstGeom prst="roundRect">
            <a:avLst>
              <a:gd name="adj" fmla="val 4452"/>
            </a:avLst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5">
            <a:alphaModFix/>
          </a:blip>
          <a:srcRect l="1248" r="1248"/>
          <a:stretch/>
        </p:blipFill>
        <p:spPr>
          <a:xfrm>
            <a:off x="6395321" y="3822036"/>
            <a:ext cx="544400" cy="560400"/>
          </a:xfrm>
          <a:prstGeom prst="roundRect">
            <a:avLst>
              <a:gd name="adj" fmla="val 4452"/>
            </a:avLst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6">
            <a:alphaModFix/>
          </a:blip>
          <a:srcRect l="1305" r="1305"/>
          <a:stretch/>
        </p:blipFill>
        <p:spPr>
          <a:xfrm>
            <a:off x="4386567" y="3603200"/>
            <a:ext cx="750800" cy="770000"/>
          </a:xfrm>
          <a:prstGeom prst="roundRect">
            <a:avLst>
              <a:gd name="adj" fmla="val 4452"/>
            </a:avLst>
          </a:prstGeom>
          <a:noFill/>
          <a:ln>
            <a:noFill/>
          </a:ln>
        </p:spPr>
      </p:pic>
      <p:sp>
        <p:nvSpPr>
          <p:cNvPr id="25" name="Google Shape;25;p2"/>
          <p:cNvSpPr txBox="1">
            <a:spLocks noGrp="1"/>
          </p:cNvSpPr>
          <p:nvPr>
            <p:ph type="title"/>
          </p:nvPr>
        </p:nvSpPr>
        <p:spPr>
          <a:xfrm>
            <a:off x="974867" y="2359233"/>
            <a:ext cx="10443600" cy="100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Open Sans"/>
              <a:buNone/>
              <a:defRPr sz="5333"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77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 1 1 1">
  <p:cSld name="Footer 1 1 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0" y="0"/>
            <a:ext cx="12192000" cy="6421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57163" dist="28575" dir="36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2"/>
          <p:cNvSpPr txBox="1"/>
          <p:nvPr/>
        </p:nvSpPr>
        <p:spPr>
          <a:xfrm>
            <a:off x="228167" y="6454200"/>
            <a:ext cx="33432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975943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EB5F-F22D-C1A2-4816-12ED7189A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3CD17-C9CF-A398-B61A-8EC21C082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75876-218E-73F3-6FA6-EE186CE9A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893-FCB1-1643-A627-ACB3122C20F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6DB8F-CFEC-5005-D247-F02898004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25276-560E-5DD4-2AE6-258006FA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6828-51C8-7F43-AAC7-601948603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36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C020-80A5-4119-D9BB-334E03522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D85FC-0B23-698C-9EC9-1FCC9FCB4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31827-22B6-7DB3-39AB-C63235862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893-FCB1-1643-A627-ACB3122C20F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C2E24-2D24-A8F9-AE95-5278C2CF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FA5E-BBA8-DB03-75FB-09869C68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6828-51C8-7F43-AAC7-601948603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28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9D855-F2E3-39BA-7863-B95CB224F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7EA52-DB05-54A8-090F-99E59B99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ACBBA-0267-8CB3-712C-8820A9C8B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893-FCB1-1643-A627-ACB3122C20F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BE60A-39FC-0882-094C-B31027DA7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301A9-FF71-BC39-8679-031E20DCE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6828-51C8-7F43-AAC7-601948603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91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859F-2414-7819-AFC0-FBC8DDA6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BFA90-DE13-1EA5-3A82-A7A243B8A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DB151-7E58-97B9-2DCE-70E19DDF8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3107D-78DE-8490-1538-45E78B24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893-FCB1-1643-A627-ACB3122C20F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37417-5D60-8C15-71EC-44F231159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27B4A-680A-DDE5-0A2C-7A945CCA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6828-51C8-7F43-AAC7-601948603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24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8BB4-BF58-08C9-1438-6721F6E58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A3E2F-85BC-7824-345D-D7CA7AD5A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BD1B8A-FA61-0FCE-79CB-D6A86F198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D6F98-EAF4-5F58-A80B-611A5CD7E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13CBEC-8312-B227-29E2-FA9E2145D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87A8C6-14FC-38A0-5416-D6867BBE4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893-FCB1-1643-A627-ACB3122C20F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0EB2F-72EE-F57C-13C1-F10F367A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1CEF0-A976-F937-A219-82C80508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6828-51C8-7F43-AAC7-601948603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73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077C-18A1-F3F5-FCCA-3F32C6D74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1CC95E-6DAB-BA4F-492E-8B082246D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893-FCB1-1643-A627-ACB3122C20F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8B240-BDDE-A18A-EF90-365867DB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281FD-4859-731E-92CC-84840E8D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6828-51C8-7F43-AAC7-601948603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24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6CEA76-4534-C48A-7EB4-36546313F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893-FCB1-1643-A627-ACB3122C20F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7191-5A25-BCB9-489F-27D49986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EC88B-3941-D627-C588-02FD41BF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6828-51C8-7F43-AAC7-601948603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2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DB70C-48B6-7989-4AE1-F0B75F5C4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21E03-2B48-CD06-B075-AD2486B55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670BC-5828-CABE-03F0-AC74C0E4B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0A41B-8FF3-09B0-8E04-B4C09C67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893-FCB1-1643-A627-ACB3122C20F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6F369-005F-B169-F6F1-038640E2B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224E7-A409-2F52-AF32-E1B3BF8B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6828-51C8-7F43-AAC7-601948603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56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09377-CFAB-57BB-B6A2-84443A10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79CD2-4D75-A6A1-C339-3C9DD4802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0E868-1D94-701B-A465-53499CCA8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20C10-7A4B-3DE1-D59B-3FBE8B799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893-FCB1-1643-A627-ACB3122C20F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51A11-5151-2BBE-B661-DA4FC87D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E2925-F606-6884-3366-CB88CCB0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6828-51C8-7F43-AAC7-601948603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9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hiru Master Slides" type="twoColTx">
  <p:cSld name="Shiru Master Slide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0" y="0"/>
            <a:ext cx="12192000" cy="6421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57163" dist="28575" dir="36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0298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B5DC-2AA4-77A9-8489-385C2643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9F84D-3645-B6FA-4FDF-A00F62D58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2FEBA-81FF-D5B5-E0E6-5038E919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893-FCB1-1643-A627-ACB3122C20F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42B1E-A7D6-B4FA-6960-671408957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01D17-2DAC-F62D-119B-81486094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6828-51C8-7F43-AAC7-601948603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92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5DDA42-C9CA-935C-2DF1-C3F7F2C19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3FB637-41EA-043B-137C-5A9F268B5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B0F1D-EC61-8F98-4072-AC399FCE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893-FCB1-1643-A627-ACB3122C20F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18B27-EB15-A405-5A81-51C0B6AE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B9886-35B4-F7BE-0DC1-3A9D8C59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6828-51C8-7F43-AAC7-601948603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83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ooter">
  <p:cSld name="Foot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0" y="0"/>
            <a:ext cx="12192000" cy="6421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57163" dist="28575" dir="36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9"/>
          <p:cNvSpPr txBox="1"/>
          <p:nvPr/>
        </p:nvSpPr>
        <p:spPr>
          <a:xfrm>
            <a:off x="228167" y="6454200"/>
            <a:ext cx="33432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65349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0" y="0"/>
            <a:ext cx="12192000" cy="6421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57163" dist="28575" dir="36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415600" y="828077"/>
            <a:ext cx="72896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74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0" y="0"/>
            <a:ext cx="12192000" cy="6421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57163" dist="28575" dir="36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 txBox="1"/>
          <p:nvPr/>
        </p:nvSpPr>
        <p:spPr>
          <a:xfrm>
            <a:off x="228167" y="6454200"/>
            <a:ext cx="33432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800" b="0" i="0" u="none" strike="noStrike" cap="non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415600" y="828077"/>
            <a:ext cx="68836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415600" y="1548000"/>
            <a:ext cx="103068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35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ead In">
  <p:cSld name="Section Lead I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0" y="0"/>
            <a:ext cx="12192000" cy="6421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57163" dist="28575" dir="36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 txBox="1"/>
          <p:nvPr/>
        </p:nvSpPr>
        <p:spPr>
          <a:xfrm>
            <a:off x="228167" y="6454200"/>
            <a:ext cx="33432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800" b="0" i="0" u="none" strike="noStrike" cap="non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415600" y="2068800"/>
            <a:ext cx="113608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963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0" y="0"/>
            <a:ext cx="12192000" cy="6421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57163" dist="28575" dir="36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6096000" y="-167"/>
            <a:ext cx="6096000" cy="642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354000" y="2697334"/>
            <a:ext cx="5393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2"/>
          </p:nvPr>
        </p:nvSpPr>
        <p:spPr>
          <a:xfrm>
            <a:off x="6386733" y="566967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828754" lvl="2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2438339" lvl="3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3047924" lvl="4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3657509" lvl="5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4267093" lvl="6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4876678" lvl="7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5486263" lvl="8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68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">
  <p:cSld name="Foot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0" y="0"/>
            <a:ext cx="12192000" cy="6421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57163" dist="28575" dir="36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9"/>
          <p:cNvSpPr txBox="1"/>
          <p:nvPr/>
        </p:nvSpPr>
        <p:spPr>
          <a:xfrm>
            <a:off x="228167" y="6454200"/>
            <a:ext cx="33432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542761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 1 1">
  <p:cSld name="Footer 1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>
            <a:off x="0" y="0"/>
            <a:ext cx="12192000" cy="6421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57163" dist="28575" dir="36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10"/>
          <p:cNvSpPr txBox="1"/>
          <p:nvPr/>
        </p:nvSpPr>
        <p:spPr>
          <a:xfrm>
            <a:off x="228167" y="6454200"/>
            <a:ext cx="33432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561832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 1">
  <p:cSld name="Footer 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>
            <a:off x="0" y="0"/>
            <a:ext cx="12192000" cy="6421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57163" dist="28575" dir="36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11"/>
          <p:cNvSpPr txBox="1"/>
          <p:nvPr/>
        </p:nvSpPr>
        <p:spPr>
          <a:xfrm>
            <a:off x="228167" y="6454200"/>
            <a:ext cx="33432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716652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/>
          <p:nvPr/>
        </p:nvSpPr>
        <p:spPr>
          <a:xfrm>
            <a:off x="0" y="0"/>
            <a:ext cx="12192000" cy="6421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57163" dist="28575" dir="36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>
            <a:off x="228167" y="6454200"/>
            <a:ext cx="33432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800" b="0" i="0" u="none" strike="noStrike" cap="non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443033"/>
            <a:ext cx="113608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 sz="28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12933" y="1526567"/>
            <a:ext cx="7968400" cy="39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 SemiBold"/>
              <a:buChar char="●"/>
              <a:defRPr sz="1400" b="0" i="0" u="none" strike="noStrike" cap="none">
                <a:solidFill>
                  <a:schemeClr val="lt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Open Sans Light"/>
              <a:buChar char="○"/>
              <a:defRPr sz="12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Open Sans Light"/>
              <a:buChar char="■"/>
              <a:defRPr sz="12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Open Sans Light"/>
              <a:buChar char="●"/>
              <a:defRPr sz="12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Open Sans Light"/>
              <a:buChar char="○"/>
              <a:defRPr sz="12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Open Sans Light"/>
              <a:buChar char="■"/>
              <a:defRPr sz="12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Open Sans Light"/>
              <a:buChar char="●"/>
              <a:defRPr sz="12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Open Sans Light"/>
              <a:buChar char="○"/>
              <a:defRPr sz="12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Open Sans Light"/>
              <a:buChar char="■"/>
              <a:defRPr sz="12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39852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FFCA61-D095-5005-B3B7-172E4663C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1D4D8-BF68-BDAA-4181-76DA6122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94F0E-D0E2-51A5-D437-EDC61A4C6B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8893-FCB1-1643-A627-ACB3122C20F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996E6-8E50-D8C9-16E0-792DC63AB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A08F3-E3D6-F1E1-49F9-F82DAB35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E6828-51C8-7F43-AAC7-601948603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png"/><Relationship Id="rId15" Type="http://schemas.openxmlformats.org/officeDocument/2006/relationships/image" Target="../media/image42.svg"/><Relationship Id="rId23" Type="http://schemas.openxmlformats.org/officeDocument/2006/relationships/image" Target="../media/image50.sv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36.sv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51.jpeg"/><Relationship Id="rId21" Type="http://schemas.openxmlformats.org/officeDocument/2006/relationships/image" Target="../media/image44.svg"/><Relationship Id="rId7" Type="http://schemas.openxmlformats.org/officeDocument/2006/relationships/image" Target="../media/image53.jpe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5" Type="http://schemas.openxmlformats.org/officeDocument/2006/relationships/image" Target="../media/image48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34.svg"/><Relationship Id="rId24" Type="http://schemas.openxmlformats.org/officeDocument/2006/relationships/image" Target="../media/image47.png"/><Relationship Id="rId5" Type="http://schemas.openxmlformats.org/officeDocument/2006/relationships/image" Target="../media/image32.png"/><Relationship Id="rId15" Type="http://schemas.openxmlformats.org/officeDocument/2006/relationships/image" Target="../media/image38.svg"/><Relationship Id="rId23" Type="http://schemas.openxmlformats.org/officeDocument/2006/relationships/image" Target="../media/image46.svg"/><Relationship Id="rId28" Type="http://schemas.openxmlformats.org/officeDocument/2006/relationships/image" Target="../media/image55.png"/><Relationship Id="rId10" Type="http://schemas.openxmlformats.org/officeDocument/2006/relationships/image" Target="../media/image33.png"/><Relationship Id="rId19" Type="http://schemas.openxmlformats.org/officeDocument/2006/relationships/image" Target="../media/image42.svg"/><Relationship Id="rId4" Type="http://schemas.openxmlformats.org/officeDocument/2006/relationships/image" Target="../media/image31.png"/><Relationship Id="rId9" Type="http://schemas.openxmlformats.org/officeDocument/2006/relationships/image" Target="../media/image30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31.png"/><Relationship Id="rId9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31.png"/><Relationship Id="rId9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/>
        </p:nvSpPr>
        <p:spPr>
          <a:xfrm>
            <a:off x="1261641" y="2095872"/>
            <a:ext cx="9850055" cy="123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srgbClr val="B2416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Developments and Challenges in Precision Fermentation of Functional Protein Ingredients 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B2416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008DC92E-F2D9-0100-49A3-178E8386191C}"/>
              </a:ext>
            </a:extLst>
          </p:cNvPr>
          <p:cNvSpPr txBox="1"/>
          <p:nvPr/>
        </p:nvSpPr>
        <p:spPr>
          <a:xfrm>
            <a:off x="3365492" y="3673643"/>
            <a:ext cx="6073759" cy="99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7513A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Michael Madonna, PhD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27513A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27513A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7513A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Formerly Sr. Director of Protein Science at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7513A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Shiru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27513A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" name="Graphic 21" descr="Chocolate with solid fill">
            <a:extLst>
              <a:ext uri="{FF2B5EF4-FFF2-40B4-BE49-F238E27FC236}">
                <a16:creationId xmlns:a16="http://schemas.microsoft.com/office/drawing/2014/main" id="{29E7BB22-F3F7-83EC-74FC-2910CD747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54496" y="3537474"/>
            <a:ext cx="914400" cy="914400"/>
          </a:xfrm>
          <a:prstGeom prst="rect">
            <a:avLst/>
          </a:prstGeom>
        </p:spPr>
      </p:pic>
      <p:pic>
        <p:nvPicPr>
          <p:cNvPr id="24" name="Graphic 23" descr="Popsicle with solid fill">
            <a:extLst>
              <a:ext uri="{FF2B5EF4-FFF2-40B4-BE49-F238E27FC236}">
                <a16:creationId xmlns:a16="http://schemas.microsoft.com/office/drawing/2014/main" id="{34DBB4A5-B279-9367-3988-1C4EDC91E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87972" y="288478"/>
            <a:ext cx="914400" cy="914400"/>
          </a:xfrm>
          <a:prstGeom prst="rect">
            <a:avLst/>
          </a:prstGeom>
        </p:spPr>
      </p:pic>
      <p:pic>
        <p:nvPicPr>
          <p:cNvPr id="26" name="Graphic 25" descr="Ice cream with solid fill">
            <a:extLst>
              <a:ext uri="{FF2B5EF4-FFF2-40B4-BE49-F238E27FC236}">
                <a16:creationId xmlns:a16="http://schemas.microsoft.com/office/drawing/2014/main" id="{F9CA5BAF-0435-142D-64A1-A7E5136F87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0239" y="1097396"/>
            <a:ext cx="914400" cy="914400"/>
          </a:xfrm>
          <a:prstGeom prst="rect">
            <a:avLst/>
          </a:prstGeom>
        </p:spPr>
      </p:pic>
      <p:pic>
        <p:nvPicPr>
          <p:cNvPr id="28" name="Graphic 27" descr="Burger and drink with solid fill">
            <a:extLst>
              <a:ext uri="{FF2B5EF4-FFF2-40B4-BE49-F238E27FC236}">
                <a16:creationId xmlns:a16="http://schemas.microsoft.com/office/drawing/2014/main" id="{335B0B2B-2BF7-A5EF-08DF-A895477FE5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49510" y="5293217"/>
            <a:ext cx="914400" cy="914400"/>
          </a:xfrm>
          <a:prstGeom prst="rect">
            <a:avLst/>
          </a:prstGeom>
        </p:spPr>
      </p:pic>
      <p:pic>
        <p:nvPicPr>
          <p:cNvPr id="30" name="Graphic 29" descr="Baguette with solid fill">
            <a:extLst>
              <a:ext uri="{FF2B5EF4-FFF2-40B4-BE49-F238E27FC236}">
                <a16:creationId xmlns:a16="http://schemas.microsoft.com/office/drawing/2014/main" id="{FE97505C-A73D-EDAB-4A00-B1E1EF0BDB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9428" y="3905826"/>
            <a:ext cx="914400" cy="914400"/>
          </a:xfrm>
          <a:prstGeom prst="rect">
            <a:avLst/>
          </a:prstGeom>
        </p:spPr>
      </p:pic>
      <p:pic>
        <p:nvPicPr>
          <p:cNvPr id="32" name="Graphic 31" descr="Whole pizza with solid fill">
            <a:extLst>
              <a:ext uri="{FF2B5EF4-FFF2-40B4-BE49-F238E27FC236}">
                <a16:creationId xmlns:a16="http://schemas.microsoft.com/office/drawing/2014/main" id="{6A5F285D-25C9-195E-DA1A-CA65D5A473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52961" y="724272"/>
            <a:ext cx="914400" cy="914400"/>
          </a:xfrm>
          <a:prstGeom prst="rect">
            <a:avLst/>
          </a:prstGeom>
        </p:spPr>
      </p:pic>
      <p:pic>
        <p:nvPicPr>
          <p:cNvPr id="34" name="Graphic 33" descr="Cake slice with solid fill">
            <a:extLst>
              <a:ext uri="{FF2B5EF4-FFF2-40B4-BE49-F238E27FC236}">
                <a16:creationId xmlns:a16="http://schemas.microsoft.com/office/drawing/2014/main" id="{697A7607-D257-EF6A-22D8-E73776835A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59386" y="539295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2" descr="A picture containing food,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6755" y="125981"/>
            <a:ext cx="662479" cy="8179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04;p34">
            <a:extLst>
              <a:ext uri="{FF2B5EF4-FFF2-40B4-BE49-F238E27FC236}">
                <a16:creationId xmlns:a16="http://schemas.microsoft.com/office/drawing/2014/main" id="{BE816FCF-BBF3-1B7D-3D8E-E02106A35996}"/>
              </a:ext>
            </a:extLst>
          </p:cNvPr>
          <p:cNvSpPr txBox="1"/>
          <p:nvPr/>
        </p:nvSpPr>
        <p:spPr>
          <a:xfrm>
            <a:off x="1127084" y="6421600"/>
            <a:ext cx="23739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Image Source: USDA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Image Source: 3M Technologies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D97447F-9052-E2F7-AB01-9844E4604B47}"/>
              </a:ext>
            </a:extLst>
          </p:cNvPr>
          <p:cNvSpPr/>
          <p:nvPr/>
        </p:nvSpPr>
        <p:spPr>
          <a:xfrm>
            <a:off x="453006" y="1065401"/>
            <a:ext cx="7726260" cy="16777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FEBC2F4-69A8-3323-9AD8-7B7EF11FABE4}"/>
              </a:ext>
            </a:extLst>
          </p:cNvPr>
          <p:cNvSpPr/>
          <p:nvPr/>
        </p:nvSpPr>
        <p:spPr>
          <a:xfrm>
            <a:off x="453005" y="2801090"/>
            <a:ext cx="7726259" cy="16777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8B10BFB-48B3-5664-6517-771023EB3CEE}"/>
              </a:ext>
            </a:extLst>
          </p:cNvPr>
          <p:cNvSpPr/>
          <p:nvPr/>
        </p:nvSpPr>
        <p:spPr>
          <a:xfrm>
            <a:off x="453006" y="4536779"/>
            <a:ext cx="7726258" cy="16777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D2D6AF-FABD-8BB1-D47D-D8D55431BE3D}"/>
              </a:ext>
            </a:extLst>
          </p:cNvPr>
          <p:cNvSpPr txBox="1"/>
          <p:nvPr/>
        </p:nvSpPr>
        <p:spPr>
          <a:xfrm>
            <a:off x="520118" y="1128785"/>
            <a:ext cx="1685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25338"/>
                </a:solidFill>
                <a:effectLst/>
                <a:uLnTx/>
                <a:uFillTx/>
                <a:latin typeface="Poppins Medium"/>
                <a:ea typeface="+mn-ea"/>
                <a:cs typeface="Poppins Medium"/>
              </a:rPr>
              <a:t>Bioengineered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D75073-104C-1C1C-62A2-636FCC58746E}"/>
              </a:ext>
            </a:extLst>
          </p:cNvPr>
          <p:cNvSpPr txBox="1"/>
          <p:nvPr/>
        </p:nvSpPr>
        <p:spPr>
          <a:xfrm>
            <a:off x="520118" y="1433049"/>
            <a:ext cx="2375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“Food that contains genetic material that has been modified through certain laboratory techniques and for which the modification could not be obtained through conventional breeding or found in nature”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F1ABA4-1454-C1CD-4EF4-2E901A1B1FBB}"/>
              </a:ext>
            </a:extLst>
          </p:cNvPr>
          <p:cNvSpPr txBox="1"/>
          <p:nvPr/>
        </p:nvSpPr>
        <p:spPr>
          <a:xfrm>
            <a:off x="544175" y="2845283"/>
            <a:ext cx="1696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25338"/>
                </a:solidFill>
                <a:effectLst/>
                <a:uLnTx/>
                <a:uFillTx/>
                <a:latin typeface="Poppins Medium"/>
                <a:ea typeface="+mn-ea"/>
                <a:cs typeface="Poppins Medium"/>
              </a:rPr>
              <a:t>Microbial Load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A088B0-6253-0160-1481-401C1F9651FB}"/>
              </a:ext>
            </a:extLst>
          </p:cNvPr>
          <p:cNvSpPr txBox="1"/>
          <p:nvPr/>
        </p:nvSpPr>
        <p:spPr>
          <a:xfrm>
            <a:off x="544175" y="3149547"/>
            <a:ext cx="2644440" cy="139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7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Sample limitations are a major challenge at smaller scales of production</a:t>
            </a:r>
          </a:p>
          <a:p>
            <a:pPr marL="115887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292100" marR="0" lvl="1" indent="-1762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Host organism</a:t>
            </a:r>
          </a:p>
          <a:p>
            <a:pPr marL="292100" marR="0" lvl="1" indent="-1762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Pathogen detection (Salmonella, Listeria,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etc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) for food safety</a:t>
            </a:r>
          </a:p>
          <a:p>
            <a:pPr marL="292100" marR="0" lvl="1" indent="-1762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Yeast &amp; mold for product quality</a:t>
            </a:r>
          </a:p>
        </p:txBody>
      </p:sp>
      <p:pic>
        <p:nvPicPr>
          <p:cNvPr id="9220" name="Picture 4" descr="3M™ Petrifilm™ Yeast and Mold Count Plates">
            <a:extLst>
              <a:ext uri="{FF2B5EF4-FFF2-40B4-BE49-F238E27FC236}">
                <a16:creationId xmlns:a16="http://schemas.microsoft.com/office/drawing/2014/main" id="{9C7BE65C-1D2C-5C0A-F173-49CD9C39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588" y="283333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A86A919E-A431-D3E8-F80B-30F4367EE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90" y="1098877"/>
            <a:ext cx="1601694" cy="160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32;p22">
            <a:extLst>
              <a:ext uri="{FF2B5EF4-FFF2-40B4-BE49-F238E27FC236}">
                <a16:creationId xmlns:a16="http://schemas.microsoft.com/office/drawing/2014/main" id="{631F296D-31B8-5703-7551-EFF17938CB01}"/>
              </a:ext>
            </a:extLst>
          </p:cNvPr>
          <p:cNvGrpSpPr/>
          <p:nvPr/>
        </p:nvGrpSpPr>
        <p:grpSpPr>
          <a:xfrm>
            <a:off x="4899725" y="4713290"/>
            <a:ext cx="1928914" cy="1183222"/>
            <a:chOff x="6543675" y="389750"/>
            <a:chExt cx="1004500" cy="745275"/>
          </a:xfrm>
        </p:grpSpPr>
        <p:sp>
          <p:nvSpPr>
            <p:cNvPr id="31" name="Google Shape;233;p22">
              <a:extLst>
                <a:ext uri="{FF2B5EF4-FFF2-40B4-BE49-F238E27FC236}">
                  <a16:creationId xmlns:a16="http://schemas.microsoft.com/office/drawing/2014/main" id="{651F2C2C-40B2-12BF-5DD8-4516FB3C6978}"/>
                </a:ext>
              </a:extLst>
            </p:cNvPr>
            <p:cNvSpPr/>
            <p:nvPr/>
          </p:nvSpPr>
          <p:spPr>
            <a:xfrm>
              <a:off x="6543675" y="494825"/>
              <a:ext cx="914400" cy="640200"/>
            </a:xfrm>
            <a:prstGeom prst="ellipse">
              <a:avLst/>
            </a:prstGeom>
            <a:solidFill>
              <a:srgbClr val="FFF2CC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234;p22">
              <a:extLst>
                <a:ext uri="{FF2B5EF4-FFF2-40B4-BE49-F238E27FC236}">
                  <a16:creationId xmlns:a16="http://schemas.microsoft.com/office/drawing/2014/main" id="{E86FE628-AE08-AEE4-46B2-83035B54AC80}"/>
                </a:ext>
              </a:extLst>
            </p:cNvPr>
            <p:cNvSpPr/>
            <p:nvPr/>
          </p:nvSpPr>
          <p:spPr>
            <a:xfrm>
              <a:off x="7090975" y="389750"/>
              <a:ext cx="457200" cy="320100"/>
            </a:xfrm>
            <a:prstGeom prst="ellipse">
              <a:avLst/>
            </a:prstGeom>
            <a:solidFill>
              <a:srgbClr val="FFF2CC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42D4F8-3036-0739-BAD3-393BBE683DB2}"/>
              </a:ext>
            </a:extLst>
          </p:cNvPr>
          <p:cNvGrpSpPr/>
          <p:nvPr/>
        </p:nvGrpSpPr>
        <p:grpSpPr>
          <a:xfrm>
            <a:off x="6651745" y="4570599"/>
            <a:ext cx="521425" cy="416252"/>
            <a:chOff x="6694415" y="4780863"/>
            <a:chExt cx="520117" cy="419375"/>
          </a:xfrm>
        </p:grpSpPr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8BF61834-A7A0-2091-224C-35C12947E85A}"/>
                </a:ext>
              </a:extLst>
            </p:cNvPr>
            <p:cNvSpPr/>
            <p:nvPr/>
          </p:nvSpPr>
          <p:spPr>
            <a:xfrm>
              <a:off x="6694415" y="4780863"/>
              <a:ext cx="520117" cy="378366"/>
            </a:xfrm>
            <a:prstGeom prst="triangle">
              <a:avLst/>
            </a:prstGeom>
            <a:solidFill>
              <a:srgbClr val="E081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C178F1-B663-1784-5F29-CD52D7BFFC84}"/>
                </a:ext>
              </a:extLst>
            </p:cNvPr>
            <p:cNvSpPr txBox="1"/>
            <p:nvPr/>
          </p:nvSpPr>
          <p:spPr>
            <a:xfrm>
              <a:off x="6717329" y="4859144"/>
              <a:ext cx="489608" cy="341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Host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Protein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3201685-1A85-A234-2C45-54EBA1779DD8}"/>
              </a:ext>
            </a:extLst>
          </p:cNvPr>
          <p:cNvSpPr/>
          <p:nvPr/>
        </p:nvSpPr>
        <p:spPr>
          <a:xfrm>
            <a:off x="6159510" y="5698627"/>
            <a:ext cx="841009" cy="3330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Protein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CD380C-A9BD-F4B2-2183-289396050997}"/>
              </a:ext>
            </a:extLst>
          </p:cNvPr>
          <p:cNvSpPr/>
          <p:nvPr/>
        </p:nvSpPr>
        <p:spPr>
          <a:xfrm>
            <a:off x="4014905" y="5405293"/>
            <a:ext cx="841009" cy="3330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Protein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6D8D98-36B7-B1BF-9165-218486286A24}"/>
              </a:ext>
            </a:extLst>
          </p:cNvPr>
          <p:cNvGrpSpPr/>
          <p:nvPr/>
        </p:nvGrpSpPr>
        <p:grpSpPr>
          <a:xfrm>
            <a:off x="4994075" y="5816696"/>
            <a:ext cx="508975" cy="382269"/>
            <a:chOff x="6138865" y="5896512"/>
            <a:chExt cx="508975" cy="382269"/>
          </a:xfrm>
        </p:grpSpPr>
        <p:sp>
          <p:nvSpPr>
            <p:cNvPr id="17" name="Regular Pentagon 16">
              <a:extLst>
                <a:ext uri="{FF2B5EF4-FFF2-40B4-BE49-F238E27FC236}">
                  <a16:creationId xmlns:a16="http://schemas.microsoft.com/office/drawing/2014/main" id="{A591D98B-3391-5B48-6396-A9A951077FDF}"/>
                </a:ext>
              </a:extLst>
            </p:cNvPr>
            <p:cNvSpPr/>
            <p:nvPr/>
          </p:nvSpPr>
          <p:spPr>
            <a:xfrm>
              <a:off x="6138865" y="5896512"/>
              <a:ext cx="508975" cy="366656"/>
            </a:xfrm>
            <a:prstGeom prst="pentag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75D5C1-4F28-4E93-285C-7D52D9B24E42}"/>
                </a:ext>
              </a:extLst>
            </p:cNvPr>
            <p:cNvSpPr txBox="1"/>
            <p:nvPr/>
          </p:nvSpPr>
          <p:spPr>
            <a:xfrm>
              <a:off x="6147932" y="5940227"/>
              <a:ext cx="4908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Host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Protein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36522C-A66D-BDEF-8822-9A16796EA0F4}"/>
              </a:ext>
            </a:extLst>
          </p:cNvPr>
          <p:cNvGrpSpPr/>
          <p:nvPr/>
        </p:nvGrpSpPr>
        <p:grpSpPr>
          <a:xfrm>
            <a:off x="6828639" y="4980596"/>
            <a:ext cx="598241" cy="582856"/>
            <a:chOff x="5839668" y="4038422"/>
            <a:chExt cx="596741" cy="587229"/>
          </a:xfrm>
        </p:grpSpPr>
        <p:sp>
          <p:nvSpPr>
            <p:cNvPr id="27" name="Pie 26">
              <a:extLst>
                <a:ext uri="{FF2B5EF4-FFF2-40B4-BE49-F238E27FC236}">
                  <a16:creationId xmlns:a16="http://schemas.microsoft.com/office/drawing/2014/main" id="{99D5CB2D-845F-536C-137B-E439A822E9AD}"/>
                </a:ext>
              </a:extLst>
            </p:cNvPr>
            <p:cNvSpPr/>
            <p:nvPr/>
          </p:nvSpPr>
          <p:spPr>
            <a:xfrm rot="7666967">
              <a:off x="5847127" y="4068661"/>
              <a:ext cx="587229" cy="526751"/>
            </a:xfrm>
            <a:prstGeom prst="pi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F0E4596-0E84-48EF-5A63-16B38C27A259}"/>
                </a:ext>
              </a:extLst>
            </p:cNvPr>
            <p:cNvSpPr txBox="1"/>
            <p:nvPr/>
          </p:nvSpPr>
          <p:spPr>
            <a:xfrm>
              <a:off x="5839668" y="4129433"/>
              <a:ext cx="596741" cy="232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Protease</a:t>
              </a:r>
            </a:p>
          </p:txBody>
        </p:sp>
      </p:grpSp>
      <p:grpSp>
        <p:nvGrpSpPr>
          <p:cNvPr id="20" name="Google Shape;225;p22">
            <a:extLst>
              <a:ext uri="{FF2B5EF4-FFF2-40B4-BE49-F238E27FC236}">
                <a16:creationId xmlns:a16="http://schemas.microsoft.com/office/drawing/2014/main" id="{624BD299-BEDC-8D96-A61F-26B2DE23A968}"/>
              </a:ext>
            </a:extLst>
          </p:cNvPr>
          <p:cNvGrpSpPr/>
          <p:nvPr/>
        </p:nvGrpSpPr>
        <p:grpSpPr>
          <a:xfrm>
            <a:off x="5451957" y="5293288"/>
            <a:ext cx="534760" cy="209428"/>
            <a:chOff x="5475206" y="637915"/>
            <a:chExt cx="533419" cy="210999"/>
          </a:xfrm>
        </p:grpSpPr>
        <p:sp>
          <p:nvSpPr>
            <p:cNvPr id="24" name="Google Shape;226;p22">
              <a:extLst>
                <a:ext uri="{FF2B5EF4-FFF2-40B4-BE49-F238E27FC236}">
                  <a16:creationId xmlns:a16="http://schemas.microsoft.com/office/drawing/2014/main" id="{29135A15-0C48-DF70-3564-DD534772F66B}"/>
                </a:ext>
              </a:extLst>
            </p:cNvPr>
            <p:cNvSpPr/>
            <p:nvPr/>
          </p:nvSpPr>
          <p:spPr>
            <a:xfrm>
              <a:off x="5475206" y="637915"/>
              <a:ext cx="457219" cy="210999"/>
            </a:xfrm>
            <a:custGeom>
              <a:avLst/>
              <a:gdLst/>
              <a:ahLst/>
              <a:cxnLst/>
              <a:rect l="l" t="t" r="r" b="b"/>
              <a:pathLst>
                <a:path w="29908" h="14161" extrusionOk="0">
                  <a:moveTo>
                    <a:pt x="0" y="1929"/>
                  </a:moveTo>
                  <a:cubicBezTo>
                    <a:pt x="1524" y="3961"/>
                    <a:pt x="5969" y="14439"/>
                    <a:pt x="9144" y="14121"/>
                  </a:cubicBezTo>
                  <a:cubicBezTo>
                    <a:pt x="12319" y="13804"/>
                    <a:pt x="15589" y="215"/>
                    <a:pt x="19050" y="24"/>
                  </a:cubicBezTo>
                  <a:cubicBezTo>
                    <a:pt x="22511" y="-166"/>
                    <a:pt x="28098" y="10819"/>
                    <a:pt x="29908" y="12978"/>
                  </a:cubicBezTo>
                </a:path>
              </a:pathLst>
            </a:custGeom>
            <a:noFill/>
            <a:ln w="38100" cap="flat" cmpd="sng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227;p22">
              <a:extLst>
                <a:ext uri="{FF2B5EF4-FFF2-40B4-BE49-F238E27FC236}">
                  <a16:creationId xmlns:a16="http://schemas.microsoft.com/office/drawing/2014/main" id="{D4C9BF1C-84E9-6FF2-23D2-6071762D6EC0}"/>
                </a:ext>
              </a:extLst>
            </p:cNvPr>
            <p:cNvSpPr/>
            <p:nvPr/>
          </p:nvSpPr>
          <p:spPr>
            <a:xfrm>
              <a:off x="5551406" y="637915"/>
              <a:ext cx="457219" cy="210999"/>
            </a:xfrm>
            <a:custGeom>
              <a:avLst/>
              <a:gdLst/>
              <a:ahLst/>
              <a:cxnLst/>
              <a:rect l="l" t="t" r="r" b="b"/>
              <a:pathLst>
                <a:path w="29908" h="14161" extrusionOk="0">
                  <a:moveTo>
                    <a:pt x="0" y="1929"/>
                  </a:moveTo>
                  <a:cubicBezTo>
                    <a:pt x="1524" y="3961"/>
                    <a:pt x="5969" y="14439"/>
                    <a:pt x="9144" y="14121"/>
                  </a:cubicBezTo>
                  <a:cubicBezTo>
                    <a:pt x="12319" y="13804"/>
                    <a:pt x="15589" y="215"/>
                    <a:pt x="19050" y="24"/>
                  </a:cubicBezTo>
                  <a:cubicBezTo>
                    <a:pt x="22511" y="-166"/>
                    <a:pt x="28098" y="10819"/>
                    <a:pt x="29908" y="12978"/>
                  </a:cubicBezTo>
                </a:path>
              </a:pathLst>
            </a:custGeom>
            <a:noFill/>
            <a:ln w="38100" cap="flat" cmpd="sng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1A368A1-DF12-2ED8-C5AE-6B7D2CF8EC53}"/>
              </a:ext>
            </a:extLst>
          </p:cNvPr>
          <p:cNvGrpSpPr/>
          <p:nvPr/>
        </p:nvGrpSpPr>
        <p:grpSpPr>
          <a:xfrm>
            <a:off x="4614290" y="4600350"/>
            <a:ext cx="602959" cy="408000"/>
            <a:chOff x="6434356" y="3632433"/>
            <a:chExt cx="601447" cy="411061"/>
          </a:xfrm>
        </p:grpSpPr>
        <p:sp>
          <p:nvSpPr>
            <p:cNvPr id="22" name="Plaque 21">
              <a:extLst>
                <a:ext uri="{FF2B5EF4-FFF2-40B4-BE49-F238E27FC236}">
                  <a16:creationId xmlns:a16="http://schemas.microsoft.com/office/drawing/2014/main" id="{A54D8589-A2AB-7B01-2B86-DDD1F717BFA7}"/>
                </a:ext>
              </a:extLst>
            </p:cNvPr>
            <p:cNvSpPr/>
            <p:nvPr/>
          </p:nvSpPr>
          <p:spPr>
            <a:xfrm>
              <a:off x="6504512" y="3632433"/>
              <a:ext cx="459792" cy="411061"/>
            </a:xfrm>
            <a:prstGeom prst="plaque">
              <a:avLst/>
            </a:prstGeom>
            <a:solidFill>
              <a:srgbClr val="DB85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6A6BD4-23B0-D32C-0870-5B642E62DE10}"/>
                </a:ext>
              </a:extLst>
            </p:cNvPr>
            <p:cNvSpPr txBox="1"/>
            <p:nvPr/>
          </p:nvSpPr>
          <p:spPr>
            <a:xfrm>
              <a:off x="6434356" y="3698593"/>
              <a:ext cx="60144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Diacetyl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6152A0D-4FCA-4B05-A1BF-602DCC323C8D}"/>
              </a:ext>
            </a:extLst>
          </p:cNvPr>
          <p:cNvSpPr txBox="1"/>
          <p:nvPr/>
        </p:nvSpPr>
        <p:spPr>
          <a:xfrm>
            <a:off x="544175" y="4615558"/>
            <a:ext cx="3658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25338"/>
                </a:solidFill>
                <a:effectLst/>
                <a:uLnTx/>
                <a:uFillTx/>
                <a:latin typeface="Poppins Medium"/>
                <a:ea typeface="+mn-ea"/>
                <a:cs typeface="Poppins Medium"/>
              </a:rPr>
              <a:t>Production Organism Metabolites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7B034C-6042-7D51-3CE1-A3FD9315AEB8}"/>
              </a:ext>
            </a:extLst>
          </p:cNvPr>
          <p:cNvSpPr txBox="1"/>
          <p:nvPr/>
        </p:nvSpPr>
        <p:spPr>
          <a:xfrm>
            <a:off x="544174" y="4919822"/>
            <a:ext cx="3071623" cy="966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marR="0" lvl="1" indent="-1762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Host cell protein (HCP) contaminants – Are they toxic? Catalytic?</a:t>
            </a:r>
          </a:p>
          <a:p>
            <a:pPr marL="292100" marR="0" lvl="1" indent="-1762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Secondary metabolites (off-flavors, mycotoxins,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etc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) may impact product safety or quality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114673-6C98-1AD6-481C-9CF4C5927E85}"/>
              </a:ext>
            </a:extLst>
          </p:cNvPr>
          <p:cNvSpPr txBox="1"/>
          <p:nvPr/>
        </p:nvSpPr>
        <p:spPr>
          <a:xfrm>
            <a:off x="3205279" y="1320499"/>
            <a:ext cx="2475862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marR="0" lvl="1" indent="-1762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As of Jan 1, 2022 all foods with detectable modified DNA must be labeled as Bioengineered (National Bioengineered Food Disclosure Standard)</a:t>
            </a:r>
          </a:p>
          <a:p>
            <a:pPr marL="292100" marR="0" lvl="1" indent="-1762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This is in line with similar standards in the EU</a:t>
            </a:r>
          </a:p>
        </p:txBody>
      </p:sp>
      <p:pic>
        <p:nvPicPr>
          <p:cNvPr id="13314" name="Picture 2" descr="F.D.A. issues draft guidance on GRAS panels | Food Business News | November  16, 2017 20:39">
            <a:extLst>
              <a:ext uri="{FF2B5EF4-FFF2-40B4-BE49-F238E27FC236}">
                <a16:creationId xmlns:a16="http://schemas.microsoft.com/office/drawing/2014/main" id="{DED2A890-F312-230E-D4F8-0B3574FC5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433" y="2971825"/>
            <a:ext cx="1890966" cy="131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nterpretation Guide">
            <a:extLst>
              <a:ext uri="{FF2B5EF4-FFF2-40B4-BE49-F238E27FC236}">
                <a16:creationId xmlns:a16="http://schemas.microsoft.com/office/drawing/2014/main" id="{982BB14E-039A-177F-1F47-67912F43C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36" y="2877115"/>
            <a:ext cx="1534656" cy="153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97;p14">
            <a:extLst>
              <a:ext uri="{FF2B5EF4-FFF2-40B4-BE49-F238E27FC236}">
                <a16:creationId xmlns:a16="http://schemas.microsoft.com/office/drawing/2014/main" id="{BA9E7FC9-63C2-F4BB-6081-CABEBE6E43FB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059235" cy="7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 sz="28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Open Sans SemiBold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253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oppins Medium"/>
              </a:rPr>
              <a:t>Safety &amp; Regulatory Challenges</a:t>
            </a:r>
          </a:p>
        </p:txBody>
      </p:sp>
    </p:spTree>
    <p:extLst>
      <p:ext uri="{BB962C8B-B14F-4D97-AF65-F5344CB8AC3E}">
        <p14:creationId xmlns:p14="http://schemas.microsoft.com/office/powerpoint/2010/main" val="382744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2" descr="A picture containing food,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6755" y="125981"/>
            <a:ext cx="662479" cy="81798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04;p34">
            <a:extLst>
              <a:ext uri="{FF2B5EF4-FFF2-40B4-BE49-F238E27FC236}">
                <a16:creationId xmlns:a16="http://schemas.microsoft.com/office/drawing/2014/main" id="{41510A07-837C-8664-C7E7-36B38837D95C}"/>
              </a:ext>
            </a:extLst>
          </p:cNvPr>
          <p:cNvSpPr txBox="1"/>
          <p:nvPr/>
        </p:nvSpPr>
        <p:spPr>
          <a:xfrm>
            <a:off x="9685273" y="6430546"/>
            <a:ext cx="2373961" cy="29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Image Source: Eppendorf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Google Shape;267;p22">
            <a:extLst>
              <a:ext uri="{FF2B5EF4-FFF2-40B4-BE49-F238E27FC236}">
                <a16:creationId xmlns:a16="http://schemas.microsoft.com/office/drawing/2014/main" id="{467C8E58-57B0-ED54-0219-93FDB4D985B9}"/>
              </a:ext>
            </a:extLst>
          </p:cNvPr>
          <p:cNvSpPr txBox="1"/>
          <p:nvPr/>
        </p:nvSpPr>
        <p:spPr>
          <a:xfrm>
            <a:off x="402670" y="943965"/>
            <a:ext cx="5321659" cy="571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Open Sans"/>
                <a:cs typeface="Poppins" pitchFamily="2" charset="77"/>
                <a:sym typeface="Open Sans"/>
              </a:rPr>
              <a:t>These ingredients are unlocking critical sensory attributes in plant-based foods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Delivering the sensory experience people expect removes the biggest barrier to adoption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Enhancing flavor and texture with natural proteins also reduces the need for processing aides and texturizers that consumers don’t want to see on an ingredients label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Commercializing these ingredients requires accelerating the development cycle and better understanding of unit economics, to reduce costs of final food products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Open Sans"/>
                <a:cs typeface="Poppins" pitchFamily="2" charset="77"/>
                <a:sym typeface="Open Sans"/>
              </a:rPr>
              <a:t>Availability and cost of fermentation processes put added importance on bench-scale development 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The development cycle can only be accelerated if the data is there to provide learnings and enable decisions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Sample demand for food product development and partnerships compounds this issue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Food safety is critical. That’s the final proving ground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23495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Open Sans"/>
                <a:cs typeface="Poppins" pitchFamily="2" charset="77"/>
                <a:sym typeface="Open Sans"/>
              </a:rPr>
              <a:t>Process complexity demands flexible testing programs to connect data from strain to food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Reliably measuring protein quantity and quality is a major challenge at early stages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Understanding the sample matrix can lead to development of fit for purpose methods that require less material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Lessons learned from biopharma and academia can drive innovation and improve access to more sophisticated technologies</a:t>
            </a:r>
          </a:p>
          <a:p>
            <a:pPr marL="23495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Open Sans"/>
              <a:cs typeface="Poppins" pitchFamily="2" charset="77"/>
              <a:sym typeface="Open San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DF10D75-45CB-FF55-36F4-713AF4676C51}"/>
              </a:ext>
            </a:extLst>
          </p:cNvPr>
          <p:cNvGrpSpPr/>
          <p:nvPr/>
        </p:nvGrpSpPr>
        <p:grpSpPr>
          <a:xfrm>
            <a:off x="6696363" y="3185884"/>
            <a:ext cx="4886336" cy="2720506"/>
            <a:chOff x="6575996" y="3161322"/>
            <a:chExt cx="4886336" cy="2720506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C74C7680-43C7-279B-97BE-2D14AF42D2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28"/>
            <a:stretch/>
          </p:blipFill>
          <p:spPr bwMode="auto">
            <a:xfrm>
              <a:off x="6575996" y="3161322"/>
              <a:ext cx="4886336" cy="2602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96D02EA-979D-BB30-BD35-BAD731155783}"/>
                </a:ext>
              </a:extLst>
            </p:cNvPr>
            <p:cNvSpPr txBox="1"/>
            <p:nvPr/>
          </p:nvSpPr>
          <p:spPr>
            <a:xfrm>
              <a:off x="8218412" y="5474810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itchFamily="2" charset="77"/>
                </a:rPr>
                <a:t>$1k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itchFamily="2" charset="77"/>
                </a:rPr>
                <a:t>(Benchtop)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463FD5-559E-CF5D-A075-FB2AE1697278}"/>
                </a:ext>
              </a:extLst>
            </p:cNvPr>
            <p:cNvSpPr txBox="1"/>
            <p:nvPr/>
          </p:nvSpPr>
          <p:spPr>
            <a:xfrm>
              <a:off x="7164175" y="5481718"/>
              <a:ext cx="5341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itchFamily="2" charset="77"/>
                </a:rPr>
                <a:t>$0.1k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itchFamily="2" charset="77"/>
                </a:rPr>
                <a:t>(Flask)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C226048-F6BE-3167-C624-8581563AC5B9}"/>
                </a:ext>
              </a:extLst>
            </p:cNvPr>
            <p:cNvSpPr txBox="1"/>
            <p:nvPr/>
          </p:nvSpPr>
          <p:spPr>
            <a:xfrm>
              <a:off x="9521116" y="5481718"/>
              <a:ext cx="5421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itchFamily="2" charset="77"/>
                </a:rPr>
                <a:t>$100k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Poppins" pitchFamily="2" charset="77"/>
                </a:rPr>
                <a:t>(Pilot)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392F9B9-9A99-880F-5650-6061F2BFB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399" y="1394205"/>
            <a:ext cx="5181934" cy="1267523"/>
          </a:xfrm>
          <a:prstGeom prst="rect">
            <a:avLst/>
          </a:prstGeom>
        </p:spPr>
      </p:pic>
      <p:sp>
        <p:nvSpPr>
          <p:cNvPr id="8" name="Google Shape;97;p14">
            <a:extLst>
              <a:ext uri="{FF2B5EF4-FFF2-40B4-BE49-F238E27FC236}">
                <a16:creationId xmlns:a16="http://schemas.microsoft.com/office/drawing/2014/main" id="{85D4870D-0CA0-28EE-6E59-CF1D8D697681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059235" cy="7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 sz="28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Open Sans SemiBold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253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oppins Medium"/>
              </a:rPr>
              <a:t>Functional proteins – take home and opportunity</a:t>
            </a:r>
          </a:p>
        </p:txBody>
      </p:sp>
    </p:spTree>
    <p:extLst>
      <p:ext uri="{BB962C8B-B14F-4D97-AF65-F5344CB8AC3E}">
        <p14:creationId xmlns:p14="http://schemas.microsoft.com/office/powerpoint/2010/main" val="396234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2" descr="A picture containing food,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6755" y="125981"/>
            <a:ext cx="662479" cy="81798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97;p14">
            <a:extLst>
              <a:ext uri="{FF2B5EF4-FFF2-40B4-BE49-F238E27FC236}">
                <a16:creationId xmlns:a16="http://schemas.microsoft.com/office/drawing/2014/main" id="{D4D39053-F3EF-865D-4E34-9AC3442D9C1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608400" cy="102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 sz="28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Open Sans SemiBold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25338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Poppins Medium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0972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1608400" cy="76523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b="1" dirty="0">
                <a:solidFill>
                  <a:schemeClr val="accent1"/>
                </a:solidFill>
                <a:latin typeface="+mj-lt"/>
                <a:ea typeface="Poppins Medium"/>
                <a:cs typeface="Poppins Medium"/>
                <a:sym typeface="Poppins Medium"/>
              </a:rPr>
              <a:t>Plant-based foods are booming, but key barriers remain</a:t>
            </a:r>
            <a:endParaRPr b="1" dirty="0">
              <a:solidFill>
                <a:schemeClr val="accent1"/>
              </a:solidFill>
              <a:latin typeface="+mj-lt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0636C6-82F2-92BD-5A97-66033C2DA450}"/>
              </a:ext>
            </a:extLst>
          </p:cNvPr>
          <p:cNvSpPr/>
          <p:nvPr/>
        </p:nvSpPr>
        <p:spPr>
          <a:xfrm>
            <a:off x="4662242" y="2031954"/>
            <a:ext cx="2882096" cy="4085864"/>
          </a:xfrm>
          <a:prstGeom prst="roundRect">
            <a:avLst/>
          </a:prstGeom>
          <a:solidFill>
            <a:srgbClr val="BE45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F7303C1-D207-B38B-CDB4-58A751BF0A80}"/>
              </a:ext>
            </a:extLst>
          </p:cNvPr>
          <p:cNvSpPr/>
          <p:nvPr/>
        </p:nvSpPr>
        <p:spPr>
          <a:xfrm>
            <a:off x="1090487" y="2031954"/>
            <a:ext cx="2882096" cy="4085864"/>
          </a:xfrm>
          <a:prstGeom prst="roundRect">
            <a:avLst/>
          </a:prstGeom>
          <a:solidFill>
            <a:srgbClr val="C46C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1A17A6E-F2C3-793C-EB0D-BBE490364726}"/>
              </a:ext>
            </a:extLst>
          </p:cNvPr>
          <p:cNvSpPr/>
          <p:nvPr/>
        </p:nvSpPr>
        <p:spPr>
          <a:xfrm>
            <a:off x="8233997" y="2031954"/>
            <a:ext cx="2882096" cy="4085864"/>
          </a:xfrm>
          <a:prstGeom prst="roundRect">
            <a:avLst/>
          </a:prstGeom>
          <a:solidFill>
            <a:srgbClr val="DB85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F9603-4C00-37F5-9152-6CFAB9DF9EEC}"/>
              </a:ext>
            </a:extLst>
          </p:cNvPr>
          <p:cNvSpPr txBox="1"/>
          <p:nvPr/>
        </p:nvSpPr>
        <p:spPr>
          <a:xfrm>
            <a:off x="1590700" y="2170850"/>
            <a:ext cx="188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Taste &amp; Texture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48F1BF-A3D2-53D9-2622-046E68C31BBD}"/>
              </a:ext>
            </a:extLst>
          </p:cNvPr>
          <p:cNvSpPr txBox="1"/>
          <p:nvPr/>
        </p:nvSpPr>
        <p:spPr>
          <a:xfrm>
            <a:off x="5682529" y="217085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52241-AA04-C6B5-1C49-6D8BC9DCE67F}"/>
              </a:ext>
            </a:extLst>
          </p:cNvPr>
          <p:cNvSpPr txBox="1"/>
          <p:nvPr/>
        </p:nvSpPr>
        <p:spPr>
          <a:xfrm>
            <a:off x="9101811" y="217085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Nutrition</a:t>
            </a:r>
          </a:p>
        </p:txBody>
      </p:sp>
      <p:pic>
        <p:nvPicPr>
          <p:cNvPr id="3076" name="Picture 4" descr="Burger PNG Transparent Images Free Download - Pngfre">
            <a:extLst>
              <a:ext uri="{FF2B5EF4-FFF2-40B4-BE49-F238E27FC236}">
                <a16:creationId xmlns:a16="http://schemas.microsoft.com/office/drawing/2014/main" id="{A3B98CB8-B21B-41FE-D4E9-2B0FE043B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279" y="1111166"/>
            <a:ext cx="866710" cy="8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 descr="Money with solid fill">
            <a:extLst>
              <a:ext uri="{FF2B5EF4-FFF2-40B4-BE49-F238E27FC236}">
                <a16:creationId xmlns:a16="http://schemas.microsoft.com/office/drawing/2014/main" id="{64BC283E-F323-9DEA-55C8-293D1F49F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6104" y="1009075"/>
            <a:ext cx="1039792" cy="10397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A32CCD-ED70-D9F6-D2CD-F09A720B0C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502" y="1095186"/>
            <a:ext cx="1642427" cy="9238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093035-EB32-3F67-1051-7677259E2CCC}"/>
              </a:ext>
            </a:extLst>
          </p:cNvPr>
          <p:cNvSpPr txBox="1"/>
          <p:nvPr/>
        </p:nvSpPr>
        <p:spPr>
          <a:xfrm>
            <a:off x="1392548" y="2945204"/>
            <a:ext cx="23421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73% of customers surveyed by Kerry Group believed that Plant-Based substitutes should mimic the taste of meat analogues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Consumers who lack interest in plant-based alternatives cited taste as the #1 reason why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ED816A-1374-EB7A-5B61-B7CB5472DCF5}"/>
              </a:ext>
            </a:extLst>
          </p:cNvPr>
          <p:cNvSpPr txBox="1"/>
          <p:nvPr/>
        </p:nvSpPr>
        <p:spPr>
          <a:xfrm>
            <a:off x="4953002" y="2945204"/>
            <a:ext cx="24072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price of plant-based alternatives tend to come with a significant premium, between 20% and 300% of their animal counterparts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52% of consumers say they would buy more plant-based products if they were cheaper than animal incumbants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161;p16">
            <a:extLst>
              <a:ext uri="{FF2B5EF4-FFF2-40B4-BE49-F238E27FC236}">
                <a16:creationId xmlns:a16="http://schemas.microsoft.com/office/drawing/2014/main" id="{33D0BC57-93D2-FBF6-7372-8778BB141D63}"/>
              </a:ext>
            </a:extLst>
          </p:cNvPr>
          <p:cNvSpPr txBox="1"/>
          <p:nvPr/>
        </p:nvSpPr>
        <p:spPr>
          <a:xfrm>
            <a:off x="1295400" y="6415428"/>
            <a:ext cx="9457267" cy="49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" sz="6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1- Suzy Research Group survey, 2022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" sz="6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2- </a:t>
            </a:r>
            <a:r>
              <a:rPr kumimoji="0" lang="en" sz="667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Giacalone</a:t>
            </a:r>
            <a:r>
              <a:rPr kumimoji="0" lang="en" sz="6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et al.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ElsevierGulliver"/>
                <a:ea typeface="+mn-ea"/>
                <a:cs typeface="+mn-cs"/>
              </a:rPr>
              <a:t>Understanding barriers to consumption of plant-based foods and beverages: insights from sensory and consumer science. Current Opinion in Food Science. V48, Dec 2022, 100919</a:t>
            </a:r>
            <a:endParaRPr kumimoji="0" lang="en" sz="667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" sz="6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3- </a:t>
            </a:r>
            <a:r>
              <a:rPr kumimoji="0" lang="en" sz="667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Noguerol</a:t>
            </a:r>
            <a:r>
              <a:rPr kumimoji="0" lang="en" sz="6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, et al.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ElsevierGulliver"/>
                <a:ea typeface="+mn-ea"/>
                <a:cs typeface="+mn-cs"/>
              </a:rPr>
              <a:t>Green or clean? Perception of clean label plant-based products by omnivorous, vegan, vegetarian and flexitarian consumers</a:t>
            </a:r>
            <a:r>
              <a:rPr kumimoji="0" lang="en-US" sz="6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. Food Research International, v149, Nov 2021, 110652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ElsevierGulliver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A77580-0BC5-AD8B-4260-2CB3E3C4AC54}"/>
              </a:ext>
            </a:extLst>
          </p:cNvPr>
          <p:cNvSpPr txBox="1"/>
          <p:nvPr/>
        </p:nvSpPr>
        <p:spPr>
          <a:xfrm>
            <a:off x="8503630" y="2843779"/>
            <a:ext cx="23421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43% of consumers see plant-based foods as healthier than other products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There are concerns about “clean label”  and processing aides used to achieve the taste and texture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 txBox="1"/>
          <p:nvPr/>
        </p:nvSpPr>
        <p:spPr>
          <a:xfrm>
            <a:off x="4768600" y="1460501"/>
            <a:ext cx="6175200" cy="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69AB4C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Proteins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8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surround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8000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air bubbles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to stabilize the water-air interface in foams</a:t>
            </a:r>
            <a:r>
              <a:rPr kumimoji="0" lang="en" sz="1600" b="1" i="0" u="none" strike="noStrike" kern="1200" cap="none" spc="0" normalizeH="0" baseline="300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1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4768600" y="3114330"/>
            <a:ext cx="6592470" cy="8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Egg proteins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38393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aggregate and create networks that become chewy gels in omlettes</a:t>
            </a:r>
            <a:r>
              <a:rPr kumimoji="0" lang="en" sz="1600" b="1" i="0" u="none" strike="noStrike" kern="1200" cap="none" spc="0" normalizeH="0" baseline="300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2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38393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38393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4728200" y="4927000"/>
            <a:ext cx="6256000" cy="8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8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Dairy proteins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38393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stabilize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69AB4C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oil droplets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38393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to create a creamy yogurt mouthfeel</a:t>
            </a:r>
            <a:r>
              <a:rPr kumimoji="0" lang="en" sz="1600" b="1" i="0" u="none" strike="noStrike" kern="1200" cap="none" spc="0" normalizeH="0" baseline="300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3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38393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1295400" y="6432362"/>
            <a:ext cx="9457267" cy="41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" sz="6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1- Confocal micrographs:. Jiang et al</a:t>
            </a:r>
            <a:r>
              <a:rPr kumimoji="0" lang="en" sz="6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. </a:t>
            </a:r>
            <a:r>
              <a:rPr kumimoji="0" lang="en-US" sz="6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Lactic acid bacteria as structural building blocks in non-fat whipping cream analogues. Food Hydrocolloids, v135, Feb 2023, 108137</a:t>
            </a:r>
            <a:endParaRPr kumimoji="0" sz="667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oppins"/>
              <a:ea typeface="+mn-ea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" sz="6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2- Scanning electron micrograph: </a:t>
            </a:r>
            <a:r>
              <a:rPr kumimoji="0" lang="en" sz="667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Kaewmanee</a:t>
            </a:r>
            <a:r>
              <a:rPr kumimoji="0" lang="en" sz="6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et al. </a:t>
            </a:r>
            <a:r>
              <a:rPr kumimoji="0" lang="en-US" sz="6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Effect of Sodium Chloride and Osmotic Dehydration on Viscoelastic Properties and Thermal-Induced Transitions of Duck Egg Yolk</a:t>
            </a:r>
            <a:r>
              <a:rPr kumimoji="0" lang="en-US" sz="6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. Food Bioprocess Technol, 6(2), 2013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3- Confocal micrographs: Mark </a:t>
            </a:r>
            <a:r>
              <a:rPr kumimoji="0" lang="en-US" sz="667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Auty</a:t>
            </a:r>
            <a:r>
              <a:rPr kumimoji="0" lang="en-US" sz="6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. Microscopy tools for product innovation. Food Science and Technology, 33(4), 2019. </a:t>
            </a:r>
            <a:endParaRPr kumimoji="0" lang="en-US" sz="667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pic>
        <p:nvPicPr>
          <p:cNvPr id="2052" name="Picture 4" descr="EWG's Food Scores | Reddi Wip Dairy Whipped Topping, Original">
            <a:extLst>
              <a:ext uri="{FF2B5EF4-FFF2-40B4-BE49-F238E27FC236}">
                <a16:creationId xmlns:a16="http://schemas.microsoft.com/office/drawing/2014/main" id="{3CEC1B84-74FD-00E5-7F8B-0353A619B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765" y="1160811"/>
            <a:ext cx="1614734" cy="161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melette clipart - Clip Art Library">
            <a:extLst>
              <a:ext uri="{FF2B5EF4-FFF2-40B4-BE49-F238E27FC236}">
                <a16:creationId xmlns:a16="http://schemas.microsoft.com/office/drawing/2014/main" id="{49A21CD2-8334-7925-38FF-5E61B3D5F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74" y="3009585"/>
            <a:ext cx="1365715" cy="136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icroscopic images of soft (left) and stiff (right) foam. ">
            <a:extLst>
              <a:ext uri="{FF2B5EF4-FFF2-40B4-BE49-F238E27FC236}">
                <a16:creationId xmlns:a16="http://schemas.microsoft.com/office/drawing/2014/main" id="{DDCCBAB2-93D8-621A-3145-6CB5AE507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/>
          <a:stretch/>
        </p:blipFill>
        <p:spPr bwMode="auto">
          <a:xfrm>
            <a:off x="1166267" y="1227861"/>
            <a:ext cx="1614734" cy="16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2B389E-B619-23DE-C0A8-2A18DE972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267" y="2967799"/>
            <a:ext cx="1614735" cy="15762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13B262-3F16-8A70-C5CA-2DA739579A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6267" y="4678209"/>
            <a:ext cx="1607228" cy="1577872"/>
          </a:xfrm>
          <a:prstGeom prst="rect">
            <a:avLst/>
          </a:prstGeom>
        </p:spPr>
      </p:pic>
      <p:pic>
        <p:nvPicPr>
          <p:cNvPr id="2060" name="Picture 12" descr="Plain Whole Milk Yogurt Full Fat Yogurt | Dannon Yogurt">
            <a:extLst>
              <a:ext uri="{FF2B5EF4-FFF2-40B4-BE49-F238E27FC236}">
                <a16:creationId xmlns:a16="http://schemas.microsoft.com/office/drawing/2014/main" id="{51AF8805-07CD-B3FD-206E-7F61A1219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74" y="4736340"/>
            <a:ext cx="1365715" cy="136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97;p14">
            <a:extLst>
              <a:ext uri="{FF2B5EF4-FFF2-40B4-BE49-F238E27FC236}">
                <a16:creationId xmlns:a16="http://schemas.microsoft.com/office/drawing/2014/main" id="{9C81041B-ECF8-DE98-8FAE-648E954C92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608400" cy="765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 sz="28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AB4C"/>
              </a:buClr>
              <a:buSzPts val="1100"/>
              <a:buFont typeface="Open Sans SemiBold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25338"/>
                </a:solidFill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Proteins are key functional ingredients in foods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grey object with a black background&#10;&#10;Description automatically generated">
            <a:extLst>
              <a:ext uri="{FF2B5EF4-FFF2-40B4-BE49-F238E27FC236}">
                <a16:creationId xmlns:a16="http://schemas.microsoft.com/office/drawing/2014/main" id="{FDE3ABCC-BF23-0FD7-3B4A-45FE7CC13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568" y="1155545"/>
            <a:ext cx="3197035" cy="4443267"/>
          </a:xfrm>
          <a:prstGeom prst="rect">
            <a:avLst/>
          </a:prstGeom>
        </p:spPr>
      </p:pic>
      <p:pic>
        <p:nvPicPr>
          <p:cNvPr id="261" name="Google Shape;261;p22" descr="A picture containing food,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96755" y="125981"/>
            <a:ext cx="662479" cy="81798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7;p22">
            <a:extLst>
              <a:ext uri="{FF2B5EF4-FFF2-40B4-BE49-F238E27FC236}">
                <a16:creationId xmlns:a16="http://schemas.microsoft.com/office/drawing/2014/main" id="{DF4EBC4A-2DB5-C0C9-6606-ACCAAF6A08FF}"/>
              </a:ext>
            </a:extLst>
          </p:cNvPr>
          <p:cNvSpPr txBox="1"/>
          <p:nvPr/>
        </p:nvSpPr>
        <p:spPr>
          <a:xfrm>
            <a:off x="6769245" y="1574282"/>
            <a:ext cx="4644714" cy="409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" dirty="0">
                <a:solidFill>
                  <a:prstClr val="black"/>
                </a:solidFill>
                <a:latin typeface="Calibri" panose="020F0502020204030204"/>
                <a:ea typeface="Open Sans"/>
                <a:cs typeface="Poppins" pitchFamily="2" charset="77"/>
                <a:sym typeface="Open Sans"/>
              </a:rPr>
              <a:t>Genetic instructions for production of a target protein are engineered into a microbial host, such as bacteria, yeast, fungi</a:t>
            </a: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Controlled environment allows the host to grow and produce the desired product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The protein is recovered and dried, typically resulting in a fluffy white powder</a:t>
            </a:r>
          </a:p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" dirty="0">
                <a:solidFill>
                  <a:prstClr val="black"/>
                </a:solidFill>
                <a:latin typeface="Calibri" panose="020F0502020204030204"/>
                <a:ea typeface="Open Sans"/>
                <a:cs typeface="Poppins" pitchFamily="2" charset="77"/>
                <a:sym typeface="Open Sans"/>
              </a:rPr>
              <a:t>Historically called “recombinant expression” and has been used for decades in Biopharma</a:t>
            </a: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Human insulin first produced by E.coli in 1978 (Genentech)</a:t>
            </a: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Rennet was the first recombinant enzyme approved by FDA for use in foods (1990)</a:t>
            </a: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Ajinomoto receives “No Questions Letter” from FDA for production of Transglutaminase by precision fermentation in 1998 (GRN No. 4)</a:t>
            </a:r>
          </a:p>
        </p:txBody>
      </p:sp>
      <p:pic>
        <p:nvPicPr>
          <p:cNvPr id="2057" name="Picture 9">
            <a:extLst>
              <a:ext uri="{FF2B5EF4-FFF2-40B4-BE49-F238E27FC236}">
                <a16:creationId xmlns:a16="http://schemas.microsoft.com/office/drawing/2014/main" id="{49E2C831-2987-709B-4F49-4CD92E5F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0" y="-2636838"/>
            <a:ext cx="78232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07354FAB-5768-72E7-67C5-1A90C8FE3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75" y="-2636838"/>
            <a:ext cx="78232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7" name="Google Shape;219;p34">
            <a:extLst>
              <a:ext uri="{FF2B5EF4-FFF2-40B4-BE49-F238E27FC236}">
                <a16:creationId xmlns:a16="http://schemas.microsoft.com/office/drawing/2014/main" id="{D85DADBB-30E8-93ED-64AF-1D2BA3585F2A}"/>
              </a:ext>
            </a:extLst>
          </p:cNvPr>
          <p:cNvSpPr txBox="1"/>
          <p:nvPr/>
        </p:nvSpPr>
        <p:spPr>
          <a:xfrm>
            <a:off x="4829836" y="2685456"/>
            <a:ext cx="1209635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Recovery &amp; Product Formulation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raphic 6" descr="Germ with solid fill">
            <a:extLst>
              <a:ext uri="{FF2B5EF4-FFF2-40B4-BE49-F238E27FC236}">
                <a16:creationId xmlns:a16="http://schemas.microsoft.com/office/drawing/2014/main" id="{B1F41767-EB44-9F84-5DB0-E48008F28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23742" y="3344984"/>
            <a:ext cx="731717" cy="731717"/>
          </a:xfrm>
          <a:prstGeom prst="rect">
            <a:avLst/>
          </a:prstGeom>
        </p:spPr>
      </p:pic>
      <p:pic>
        <p:nvPicPr>
          <p:cNvPr id="3" name="Graphic 2" descr="DNA with solid fill">
            <a:extLst>
              <a:ext uri="{FF2B5EF4-FFF2-40B4-BE49-F238E27FC236}">
                <a16:creationId xmlns:a16="http://schemas.microsoft.com/office/drawing/2014/main" id="{4EEB0397-8704-A23F-85E6-C696733D6A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238835">
            <a:off x="521886" y="1989632"/>
            <a:ext cx="487061" cy="487061"/>
          </a:xfrm>
          <a:prstGeom prst="rect">
            <a:avLst/>
          </a:prstGeom>
        </p:spPr>
      </p:pic>
      <p:pic>
        <p:nvPicPr>
          <p:cNvPr id="5" name="Graphic 4" descr="Germ outline">
            <a:extLst>
              <a:ext uri="{FF2B5EF4-FFF2-40B4-BE49-F238E27FC236}">
                <a16:creationId xmlns:a16="http://schemas.microsoft.com/office/drawing/2014/main" id="{335ACE2F-D80A-82B4-B7D0-7A9FAC2F32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09668" y="1142279"/>
            <a:ext cx="713484" cy="71348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6FE0DB0-A26D-FBF7-8912-0FD069ACABBE}"/>
              </a:ext>
            </a:extLst>
          </p:cNvPr>
          <p:cNvGrpSpPr/>
          <p:nvPr/>
        </p:nvGrpSpPr>
        <p:grpSpPr>
          <a:xfrm>
            <a:off x="940641" y="2354902"/>
            <a:ext cx="1483267" cy="1007447"/>
            <a:chOff x="694266" y="2074286"/>
            <a:chExt cx="891572" cy="1007447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CD214E1-BA96-A643-75B3-557C335AF079}"/>
                </a:ext>
              </a:extLst>
            </p:cNvPr>
            <p:cNvSpPr/>
            <p:nvPr/>
          </p:nvSpPr>
          <p:spPr>
            <a:xfrm>
              <a:off x="694266" y="2074286"/>
              <a:ext cx="372533" cy="67781"/>
            </a:xfrm>
            <a:custGeom>
              <a:avLst/>
              <a:gdLst>
                <a:gd name="connsiteX0" fmla="*/ 0 w 372533"/>
                <a:gd name="connsiteY0" fmla="*/ 59314 h 67781"/>
                <a:gd name="connsiteX1" fmla="*/ 270933 w 372533"/>
                <a:gd name="connsiteY1" fmla="*/ 47 h 67781"/>
                <a:gd name="connsiteX2" fmla="*/ 372533 w 372533"/>
                <a:gd name="connsiteY2" fmla="*/ 67781 h 6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2533" h="67781">
                  <a:moveTo>
                    <a:pt x="0" y="59314"/>
                  </a:moveTo>
                  <a:cubicBezTo>
                    <a:pt x="104422" y="28975"/>
                    <a:pt x="208844" y="-1364"/>
                    <a:pt x="270933" y="47"/>
                  </a:cubicBezTo>
                  <a:cubicBezTo>
                    <a:pt x="333022" y="1458"/>
                    <a:pt x="352777" y="34619"/>
                    <a:pt x="372533" y="67781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A3A4386-340B-FA46-D07A-6BE3835A880A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1066799" y="2142067"/>
              <a:ext cx="519039" cy="93966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A474B1B-662E-740D-0A6B-EA6A5F8FB174}"/>
              </a:ext>
            </a:extLst>
          </p:cNvPr>
          <p:cNvGrpSpPr/>
          <p:nvPr/>
        </p:nvGrpSpPr>
        <p:grpSpPr>
          <a:xfrm rot="19933843">
            <a:off x="910948" y="4926289"/>
            <a:ext cx="597021" cy="566038"/>
            <a:chOff x="3456615" y="4316725"/>
            <a:chExt cx="789429" cy="560949"/>
          </a:xfrm>
        </p:grpSpPr>
        <p:sp>
          <p:nvSpPr>
            <p:cNvPr id="28" name="Cloud 27">
              <a:extLst>
                <a:ext uri="{FF2B5EF4-FFF2-40B4-BE49-F238E27FC236}">
                  <a16:creationId xmlns:a16="http://schemas.microsoft.com/office/drawing/2014/main" id="{5EA1916E-BB07-6787-0F2F-FAB91E05BD7B}"/>
                </a:ext>
              </a:extLst>
            </p:cNvPr>
            <p:cNvSpPr/>
            <p:nvPr/>
          </p:nvSpPr>
          <p:spPr>
            <a:xfrm rot="3764143">
              <a:off x="3486238" y="4333914"/>
              <a:ext cx="209337" cy="268584"/>
            </a:xfrm>
            <a:prstGeom prst="cloud">
              <a:avLst/>
            </a:prstGeom>
            <a:solidFill>
              <a:srgbClr val="C46C2A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Cloud 28">
              <a:extLst>
                <a:ext uri="{FF2B5EF4-FFF2-40B4-BE49-F238E27FC236}">
                  <a16:creationId xmlns:a16="http://schemas.microsoft.com/office/drawing/2014/main" id="{5430D09E-CC4B-3FD0-289E-CE0E3FBE3355}"/>
                </a:ext>
              </a:extLst>
            </p:cNvPr>
            <p:cNvSpPr/>
            <p:nvPr/>
          </p:nvSpPr>
          <p:spPr>
            <a:xfrm rot="3764143">
              <a:off x="3638638" y="4486314"/>
              <a:ext cx="209337" cy="268584"/>
            </a:xfrm>
            <a:prstGeom prst="cloud">
              <a:avLst/>
            </a:prstGeom>
            <a:solidFill>
              <a:srgbClr val="C46C2A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Cloud 29">
              <a:extLst>
                <a:ext uri="{FF2B5EF4-FFF2-40B4-BE49-F238E27FC236}">
                  <a16:creationId xmlns:a16="http://schemas.microsoft.com/office/drawing/2014/main" id="{83FE4A4D-A979-7C18-89B1-49F22D0A8A33}"/>
                </a:ext>
              </a:extLst>
            </p:cNvPr>
            <p:cNvSpPr/>
            <p:nvPr/>
          </p:nvSpPr>
          <p:spPr>
            <a:xfrm rot="3764143">
              <a:off x="3791038" y="4638714"/>
              <a:ext cx="209337" cy="268584"/>
            </a:xfrm>
            <a:prstGeom prst="cloud">
              <a:avLst/>
            </a:prstGeom>
            <a:solidFill>
              <a:srgbClr val="C46C2A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Cloud 30">
              <a:extLst>
                <a:ext uri="{FF2B5EF4-FFF2-40B4-BE49-F238E27FC236}">
                  <a16:creationId xmlns:a16="http://schemas.microsoft.com/office/drawing/2014/main" id="{19EE076C-068A-66B2-5BE9-4F6A0560083B}"/>
                </a:ext>
              </a:extLst>
            </p:cNvPr>
            <p:cNvSpPr/>
            <p:nvPr/>
          </p:nvSpPr>
          <p:spPr>
            <a:xfrm rot="3764143">
              <a:off x="3894716" y="4410065"/>
              <a:ext cx="209337" cy="268584"/>
            </a:xfrm>
            <a:prstGeom prst="cloud">
              <a:avLst/>
            </a:prstGeom>
            <a:solidFill>
              <a:srgbClr val="C46C2A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Cloud 31">
              <a:extLst>
                <a:ext uri="{FF2B5EF4-FFF2-40B4-BE49-F238E27FC236}">
                  <a16:creationId xmlns:a16="http://schemas.microsoft.com/office/drawing/2014/main" id="{A2DC7E66-91EF-E7C4-B976-429F5329EB4E}"/>
                </a:ext>
              </a:extLst>
            </p:cNvPr>
            <p:cNvSpPr/>
            <p:nvPr/>
          </p:nvSpPr>
          <p:spPr>
            <a:xfrm rot="3764143">
              <a:off x="3727396" y="4287102"/>
              <a:ext cx="209337" cy="268584"/>
            </a:xfrm>
            <a:prstGeom prst="cloud">
              <a:avLst/>
            </a:prstGeom>
            <a:solidFill>
              <a:srgbClr val="C46C2A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64CF08BA-9CFF-4DAC-6EAB-8E9B3AF98B96}"/>
                </a:ext>
              </a:extLst>
            </p:cNvPr>
            <p:cNvSpPr/>
            <p:nvPr/>
          </p:nvSpPr>
          <p:spPr>
            <a:xfrm rot="3764143">
              <a:off x="4007083" y="4572302"/>
              <a:ext cx="209337" cy="268584"/>
            </a:xfrm>
            <a:prstGeom prst="cloud">
              <a:avLst/>
            </a:prstGeom>
            <a:solidFill>
              <a:srgbClr val="C46C2A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B901CFA9-48D2-2E5D-7945-3E35AAA4C33A}"/>
              </a:ext>
            </a:extLst>
          </p:cNvPr>
          <p:cNvCxnSpPr>
            <a:cxnSpLocks/>
          </p:cNvCxnSpPr>
          <p:nvPr/>
        </p:nvCxnSpPr>
        <p:spPr>
          <a:xfrm rot="5400000">
            <a:off x="1525309" y="4051372"/>
            <a:ext cx="982510" cy="968453"/>
          </a:xfrm>
          <a:prstGeom prst="curvedConnector3">
            <a:avLst>
              <a:gd name="adj1" fmla="val 95672"/>
            </a:avLst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793CEE53-1AC0-3FCD-E217-55AA2CDBAB29}"/>
              </a:ext>
            </a:extLst>
          </p:cNvPr>
          <p:cNvSpPr/>
          <p:nvPr/>
        </p:nvSpPr>
        <p:spPr>
          <a:xfrm>
            <a:off x="4172771" y="3771579"/>
            <a:ext cx="190546" cy="123927"/>
          </a:xfrm>
          <a:prstGeom prst="ellipse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E053EAF-A086-C7F0-6838-9F727BBF2BD8}"/>
              </a:ext>
            </a:extLst>
          </p:cNvPr>
          <p:cNvSpPr/>
          <p:nvPr/>
        </p:nvSpPr>
        <p:spPr>
          <a:xfrm>
            <a:off x="3857164" y="3693331"/>
            <a:ext cx="190546" cy="123927"/>
          </a:xfrm>
          <a:prstGeom prst="ellipse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72A4BDC-1E24-8CD6-1C04-02E83A979C7F}"/>
              </a:ext>
            </a:extLst>
          </p:cNvPr>
          <p:cNvSpPr/>
          <p:nvPr/>
        </p:nvSpPr>
        <p:spPr>
          <a:xfrm>
            <a:off x="4026630" y="3934648"/>
            <a:ext cx="190546" cy="123927"/>
          </a:xfrm>
          <a:prstGeom prst="ellipse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A16969F-6BB7-6496-97C3-39508CBF9A6D}"/>
              </a:ext>
            </a:extLst>
          </p:cNvPr>
          <p:cNvSpPr/>
          <p:nvPr/>
        </p:nvSpPr>
        <p:spPr>
          <a:xfrm>
            <a:off x="3711364" y="3513977"/>
            <a:ext cx="190546" cy="123927"/>
          </a:xfrm>
          <a:prstGeom prst="ellipse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1ADBB47-24FD-2B75-2B8D-BEAC637CC5A7}"/>
              </a:ext>
            </a:extLst>
          </p:cNvPr>
          <p:cNvSpPr/>
          <p:nvPr/>
        </p:nvSpPr>
        <p:spPr>
          <a:xfrm>
            <a:off x="3361960" y="3409254"/>
            <a:ext cx="190546" cy="123927"/>
          </a:xfrm>
          <a:prstGeom prst="ellipse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26FCC06-7B81-53E7-7E63-10271E62B351}"/>
              </a:ext>
            </a:extLst>
          </p:cNvPr>
          <p:cNvSpPr/>
          <p:nvPr/>
        </p:nvSpPr>
        <p:spPr>
          <a:xfrm>
            <a:off x="4143736" y="3424047"/>
            <a:ext cx="190546" cy="123927"/>
          </a:xfrm>
          <a:prstGeom prst="ellipse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A1F72B5-3986-3C6B-BBA5-EBB19FA37C11}"/>
              </a:ext>
            </a:extLst>
          </p:cNvPr>
          <p:cNvSpPr/>
          <p:nvPr/>
        </p:nvSpPr>
        <p:spPr>
          <a:xfrm>
            <a:off x="3552207" y="3905609"/>
            <a:ext cx="190546" cy="123927"/>
          </a:xfrm>
          <a:prstGeom prst="ellipse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219;p34">
            <a:extLst>
              <a:ext uri="{FF2B5EF4-FFF2-40B4-BE49-F238E27FC236}">
                <a16:creationId xmlns:a16="http://schemas.microsoft.com/office/drawing/2014/main" id="{9D8351B6-D62E-90C3-6B6B-D8F89FD4BDE4}"/>
              </a:ext>
            </a:extLst>
          </p:cNvPr>
          <p:cNvSpPr txBox="1"/>
          <p:nvPr/>
        </p:nvSpPr>
        <p:spPr>
          <a:xfrm>
            <a:off x="526876" y="4494446"/>
            <a:ext cx="119984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Waste</a:t>
            </a:r>
            <a:r>
              <a:rPr kumimoji="0" lang="e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r>
              <a:rPr kumimoji="0" lang="e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(biomass, spent media, </a:t>
            </a:r>
            <a:r>
              <a:rPr kumimoji="0" lang="en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etc</a:t>
            </a:r>
            <a:r>
              <a:rPr kumimoji="0" lang="e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)</a:t>
            </a:r>
            <a:endParaRPr kumimoji="0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219;p34">
            <a:extLst>
              <a:ext uri="{FF2B5EF4-FFF2-40B4-BE49-F238E27FC236}">
                <a16:creationId xmlns:a16="http://schemas.microsoft.com/office/drawing/2014/main" id="{A50A2948-3B28-AB48-06C0-36F3B87FE058}"/>
              </a:ext>
            </a:extLst>
          </p:cNvPr>
          <p:cNvSpPr txBox="1"/>
          <p:nvPr/>
        </p:nvSpPr>
        <p:spPr>
          <a:xfrm>
            <a:off x="1008441" y="969502"/>
            <a:ext cx="83992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Host Organism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219;p34">
            <a:extLst>
              <a:ext uri="{FF2B5EF4-FFF2-40B4-BE49-F238E27FC236}">
                <a16:creationId xmlns:a16="http://schemas.microsoft.com/office/drawing/2014/main" id="{B7F24190-A399-6BA4-1EA4-8E589765BA12}"/>
              </a:ext>
            </a:extLst>
          </p:cNvPr>
          <p:cNvSpPr txBox="1"/>
          <p:nvPr/>
        </p:nvSpPr>
        <p:spPr>
          <a:xfrm>
            <a:off x="257508" y="2471573"/>
            <a:ext cx="878071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Target Gene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219;p34">
            <a:extLst>
              <a:ext uri="{FF2B5EF4-FFF2-40B4-BE49-F238E27FC236}">
                <a16:creationId xmlns:a16="http://schemas.microsoft.com/office/drawing/2014/main" id="{A1677AEB-717A-C04B-8EA1-C03370DA8B0A}"/>
              </a:ext>
            </a:extLst>
          </p:cNvPr>
          <p:cNvSpPr txBox="1"/>
          <p:nvPr/>
        </p:nvSpPr>
        <p:spPr>
          <a:xfrm>
            <a:off x="3544566" y="4044343"/>
            <a:ext cx="94796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Target Protein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9" name="Graphic 1028" descr="Pizza outline">
            <a:extLst>
              <a:ext uri="{FF2B5EF4-FFF2-40B4-BE49-F238E27FC236}">
                <a16:creationId xmlns:a16="http://schemas.microsoft.com/office/drawing/2014/main" id="{C71EB6ED-7CC6-AA22-7F75-B1275CA2F0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57766" y="1950873"/>
            <a:ext cx="347133" cy="347133"/>
          </a:xfrm>
          <a:prstGeom prst="rect">
            <a:avLst/>
          </a:prstGeom>
        </p:spPr>
      </p:pic>
      <p:pic>
        <p:nvPicPr>
          <p:cNvPr id="1037" name="Graphic 1036" descr="Ice cream outline">
            <a:extLst>
              <a:ext uri="{FF2B5EF4-FFF2-40B4-BE49-F238E27FC236}">
                <a16:creationId xmlns:a16="http://schemas.microsoft.com/office/drawing/2014/main" id="{430E11C8-7B46-3C1C-14F9-2AF0541C25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74982" y="1802324"/>
            <a:ext cx="347133" cy="347133"/>
          </a:xfrm>
          <a:prstGeom prst="rect">
            <a:avLst/>
          </a:prstGeom>
        </p:spPr>
      </p:pic>
      <p:pic>
        <p:nvPicPr>
          <p:cNvPr id="1043" name="Graphic 1042" descr="Cake slice outline">
            <a:extLst>
              <a:ext uri="{FF2B5EF4-FFF2-40B4-BE49-F238E27FC236}">
                <a16:creationId xmlns:a16="http://schemas.microsoft.com/office/drawing/2014/main" id="{C8F2C60C-13E3-2F2C-83A1-CC7D622F69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511624" y="1941747"/>
            <a:ext cx="347133" cy="347133"/>
          </a:xfrm>
          <a:prstGeom prst="rect">
            <a:avLst/>
          </a:prstGeom>
        </p:spPr>
      </p:pic>
      <p:pic>
        <p:nvPicPr>
          <p:cNvPr id="1047" name="Graphic 1046" descr="Burger and drink outline">
            <a:extLst>
              <a:ext uri="{FF2B5EF4-FFF2-40B4-BE49-F238E27FC236}">
                <a16:creationId xmlns:a16="http://schemas.microsoft.com/office/drawing/2014/main" id="{BE0D97CC-5EFD-0EC0-C06E-FA1EF020F64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64444" y="2242973"/>
            <a:ext cx="457200" cy="457200"/>
          </a:xfrm>
          <a:prstGeom prst="rect">
            <a:avLst/>
          </a:prstGeom>
        </p:spPr>
      </p:pic>
      <p:pic>
        <p:nvPicPr>
          <p:cNvPr id="1049" name="Graphic 1048" descr="Baguette outline">
            <a:extLst>
              <a:ext uri="{FF2B5EF4-FFF2-40B4-BE49-F238E27FC236}">
                <a16:creationId xmlns:a16="http://schemas.microsoft.com/office/drawing/2014/main" id="{EC9D2370-5154-82F8-CAA6-62F1A5ECE0A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613530" y="2268802"/>
            <a:ext cx="457200" cy="457200"/>
          </a:xfrm>
          <a:prstGeom prst="rect">
            <a:avLst/>
          </a:prstGeom>
        </p:spPr>
      </p:pic>
      <p:pic>
        <p:nvPicPr>
          <p:cNvPr id="1051" name="Graphic 1050" descr="Chocolate outline">
            <a:extLst>
              <a:ext uri="{FF2B5EF4-FFF2-40B4-BE49-F238E27FC236}">
                <a16:creationId xmlns:a16="http://schemas.microsoft.com/office/drawing/2014/main" id="{D4266B4C-78F9-C747-C1AD-9155EBFE02B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289498" y="2208800"/>
            <a:ext cx="358744" cy="358744"/>
          </a:xfrm>
          <a:prstGeom prst="rect">
            <a:avLst/>
          </a:prstGeom>
        </p:spPr>
      </p:pic>
      <p:cxnSp>
        <p:nvCxnSpPr>
          <p:cNvPr id="1052" name="Straight Arrow Connector 1051">
            <a:extLst>
              <a:ext uri="{FF2B5EF4-FFF2-40B4-BE49-F238E27FC236}">
                <a16:creationId xmlns:a16="http://schemas.microsoft.com/office/drawing/2014/main" id="{5A900BCB-0B01-D17A-0E65-5879E3B7D727}"/>
              </a:ext>
            </a:extLst>
          </p:cNvPr>
          <p:cNvCxnSpPr>
            <a:cxnSpLocks/>
          </p:cNvCxnSpPr>
          <p:nvPr/>
        </p:nvCxnSpPr>
        <p:spPr>
          <a:xfrm>
            <a:off x="2827014" y="3771579"/>
            <a:ext cx="809816" cy="0"/>
          </a:xfrm>
          <a:prstGeom prst="straightConnector1">
            <a:avLst/>
          </a:prstGeom>
          <a:ln w="19050">
            <a:solidFill>
              <a:srgbClr val="00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Straight Arrow Connector 1052">
            <a:extLst>
              <a:ext uri="{FF2B5EF4-FFF2-40B4-BE49-F238E27FC236}">
                <a16:creationId xmlns:a16="http://schemas.microsoft.com/office/drawing/2014/main" id="{B9C090FE-E9F9-10B4-4DB6-02D0CBFDFCAD}"/>
              </a:ext>
            </a:extLst>
          </p:cNvPr>
          <p:cNvCxnSpPr>
            <a:cxnSpLocks/>
            <a:endCxn id="1077" idx="2"/>
          </p:cNvCxnSpPr>
          <p:nvPr/>
        </p:nvCxnSpPr>
        <p:spPr>
          <a:xfrm flipV="1">
            <a:off x="4377566" y="3116313"/>
            <a:ext cx="1057088" cy="625375"/>
          </a:xfrm>
          <a:prstGeom prst="straightConnector1">
            <a:avLst/>
          </a:prstGeom>
          <a:ln w="19050">
            <a:solidFill>
              <a:srgbClr val="00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6" name="Google Shape;97;p14">
            <a:extLst>
              <a:ext uri="{FF2B5EF4-FFF2-40B4-BE49-F238E27FC236}">
                <a16:creationId xmlns:a16="http://schemas.microsoft.com/office/drawing/2014/main" id="{19ACE852-E76A-AF00-7224-93610FB4AE0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608400" cy="765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 sz="28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AB4C"/>
              </a:buClr>
              <a:buSzPts val="1100"/>
              <a:buFont typeface="Open Sans SemiBold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125338"/>
                </a:solidFill>
                <a:effectLst/>
                <a:uLnTx/>
                <a:uFillTx/>
                <a:latin typeface="Arial"/>
                <a:cs typeface="Poppins Medium"/>
                <a:sym typeface="Poppins Medium"/>
              </a:rPr>
              <a:t>Precision Fermentation: Tiny, productive, cellular factories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25338"/>
              </a:solidFill>
              <a:effectLst/>
              <a:uLnTx/>
              <a:uFillTx/>
              <a:latin typeface="Arial"/>
              <a:cs typeface="Poppins Medium"/>
              <a:sym typeface="Poppins Medium"/>
            </a:endParaRPr>
          </a:p>
        </p:txBody>
      </p:sp>
      <p:sp>
        <p:nvSpPr>
          <p:cNvPr id="1059" name="Freeform 1058">
            <a:extLst>
              <a:ext uri="{FF2B5EF4-FFF2-40B4-BE49-F238E27FC236}">
                <a16:creationId xmlns:a16="http://schemas.microsoft.com/office/drawing/2014/main" id="{16C67122-84FA-8C28-ED2E-5F4048FE68C5}"/>
              </a:ext>
            </a:extLst>
          </p:cNvPr>
          <p:cNvSpPr/>
          <p:nvPr/>
        </p:nvSpPr>
        <p:spPr>
          <a:xfrm rot="6658980" flipV="1">
            <a:off x="1284478" y="2032830"/>
            <a:ext cx="616730" cy="135257"/>
          </a:xfrm>
          <a:custGeom>
            <a:avLst/>
            <a:gdLst>
              <a:gd name="connsiteX0" fmla="*/ 0 w 372533"/>
              <a:gd name="connsiteY0" fmla="*/ 59314 h 67781"/>
              <a:gd name="connsiteX1" fmla="*/ 270933 w 372533"/>
              <a:gd name="connsiteY1" fmla="*/ 47 h 67781"/>
              <a:gd name="connsiteX2" fmla="*/ 372533 w 372533"/>
              <a:gd name="connsiteY2" fmla="*/ 67781 h 6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3" h="67781">
                <a:moveTo>
                  <a:pt x="0" y="59314"/>
                </a:moveTo>
                <a:cubicBezTo>
                  <a:pt x="104422" y="28975"/>
                  <a:pt x="208844" y="-1364"/>
                  <a:pt x="270933" y="47"/>
                </a:cubicBezTo>
                <a:cubicBezTo>
                  <a:pt x="333022" y="1458"/>
                  <a:pt x="352777" y="34619"/>
                  <a:pt x="372533" y="6778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30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New Culture's Pizzeria Mozza Debut Sets a New Standard for Animal-Free  Cheese">
            <a:extLst>
              <a:ext uri="{FF2B5EF4-FFF2-40B4-BE49-F238E27FC236}">
                <a16:creationId xmlns:a16="http://schemas.microsoft.com/office/drawing/2014/main" id="{B277CF52-ABE9-F3C4-4C50-138D81D55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31" y="3172063"/>
            <a:ext cx="1601562" cy="120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" name="Google Shape;261;p22" descr="A picture containing food,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96755" y="125981"/>
            <a:ext cx="662479" cy="81798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7;p22">
            <a:extLst>
              <a:ext uri="{FF2B5EF4-FFF2-40B4-BE49-F238E27FC236}">
                <a16:creationId xmlns:a16="http://schemas.microsoft.com/office/drawing/2014/main" id="{DF4EBC4A-2DB5-C0C9-6606-ACCAAF6A08FF}"/>
              </a:ext>
            </a:extLst>
          </p:cNvPr>
          <p:cNvSpPr txBox="1"/>
          <p:nvPr/>
        </p:nvSpPr>
        <p:spPr>
          <a:xfrm>
            <a:off x="661445" y="5356106"/>
            <a:ext cx="10698693" cy="835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Food processing enzymes are produced via precision fermentation (80% of Rennet used in cheese production)</a:t>
            </a:r>
            <a:r>
              <a:rPr kumimoji="0" lang="en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kumimoji="0" lang="e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136 companies worldwide focused exclusively or predominantly on fermentation for alternative proteins by the end of 2022</a:t>
            </a:r>
            <a:r>
              <a:rPr kumimoji="0" lang="en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kumimoji="0" lang="e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$3.6B all-time investment in companies focused on fermentation for novel proteins, with $824M invested in 2022 alone</a:t>
            </a:r>
          </a:p>
        </p:txBody>
      </p:sp>
      <p:pic>
        <p:nvPicPr>
          <p:cNvPr id="2057" name="Picture 9">
            <a:extLst>
              <a:ext uri="{FF2B5EF4-FFF2-40B4-BE49-F238E27FC236}">
                <a16:creationId xmlns:a16="http://schemas.microsoft.com/office/drawing/2014/main" id="{49E2C831-2987-709B-4F49-4CD92E5F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0" y="-2636838"/>
            <a:ext cx="78232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07354FAB-5768-72E7-67C5-1A90C8FE3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75" y="-2636838"/>
            <a:ext cx="78232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7" name="Google Shape;219;p34">
            <a:extLst>
              <a:ext uri="{FF2B5EF4-FFF2-40B4-BE49-F238E27FC236}">
                <a16:creationId xmlns:a16="http://schemas.microsoft.com/office/drawing/2014/main" id="{D85DADBB-30E8-93ED-64AF-1D2BA3585F2A}"/>
              </a:ext>
            </a:extLst>
          </p:cNvPr>
          <p:cNvSpPr txBox="1"/>
          <p:nvPr/>
        </p:nvSpPr>
        <p:spPr>
          <a:xfrm>
            <a:off x="3862859" y="2369474"/>
            <a:ext cx="1209635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Recovery &amp; Product Formulation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8" name="Picture 60" descr="Brave Robot Ice Cream, Raspberry, White Truffle 14 Fl Oz | Shop | Family  Fare">
            <a:extLst>
              <a:ext uri="{FF2B5EF4-FFF2-40B4-BE49-F238E27FC236}">
                <a16:creationId xmlns:a16="http://schemas.microsoft.com/office/drawing/2014/main" id="{57F29878-80C4-C758-5332-8082972A2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839" y="1666053"/>
            <a:ext cx="1146470" cy="114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 descr="The EVERY Company, Formerly Clara Foods | Vegan Egg Protein">
            <a:extLst>
              <a:ext uri="{FF2B5EF4-FFF2-40B4-BE49-F238E27FC236}">
                <a16:creationId xmlns:a16="http://schemas.microsoft.com/office/drawing/2014/main" id="{E94E1CB0-7F77-1080-5F32-D2E5BD4BF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39"/>
          <a:stretch/>
        </p:blipFill>
        <p:spPr bwMode="auto">
          <a:xfrm>
            <a:off x="8401002" y="2633352"/>
            <a:ext cx="777484" cy="154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2" name="Picture 64" descr="Impossible™ Burger: Made from Plants">
            <a:extLst>
              <a:ext uri="{FF2B5EF4-FFF2-40B4-BE49-F238E27FC236}">
                <a16:creationId xmlns:a16="http://schemas.microsoft.com/office/drawing/2014/main" id="{FA595379-AA30-E8BE-04D0-AB7D89178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15208"/>
          <a:stretch/>
        </p:blipFill>
        <p:spPr bwMode="auto">
          <a:xfrm>
            <a:off x="6539300" y="1582253"/>
            <a:ext cx="1840529" cy="128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5" name="TextBox 264">
            <a:extLst>
              <a:ext uri="{FF2B5EF4-FFF2-40B4-BE49-F238E27FC236}">
                <a16:creationId xmlns:a16="http://schemas.microsoft.com/office/drawing/2014/main" id="{5EEE7967-8CE2-555C-88AD-177237245EEE}"/>
              </a:ext>
            </a:extLst>
          </p:cNvPr>
          <p:cNvSpPr txBox="1"/>
          <p:nvPr/>
        </p:nvSpPr>
        <p:spPr>
          <a:xfrm>
            <a:off x="6259413" y="1144989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Impossible Foods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Soy Leghemoglobin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8197F1A4-216A-1A50-E221-81B9CCE86D7D}"/>
              </a:ext>
            </a:extLst>
          </p:cNvPr>
          <p:cNvSpPr txBox="1"/>
          <p:nvPr/>
        </p:nvSpPr>
        <p:spPr>
          <a:xfrm>
            <a:off x="8295746" y="4175933"/>
            <a:ext cx="1087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EVERY 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Egg white protein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21F4A60A-6075-6165-94D1-07DA40872133}"/>
              </a:ext>
            </a:extLst>
          </p:cNvPr>
          <p:cNvSpPr txBox="1"/>
          <p:nvPr/>
        </p:nvSpPr>
        <p:spPr>
          <a:xfrm>
            <a:off x="9620244" y="1177357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Perfect Day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2" charset="2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b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-Lactoglobulin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</a:t>
            </a:r>
          </a:p>
        </p:txBody>
      </p:sp>
      <p:pic>
        <p:nvPicPr>
          <p:cNvPr id="10" name="Picture 9" descr="A blue and grey object with a black background&#10;&#10;Description automatically generated">
            <a:extLst>
              <a:ext uri="{FF2B5EF4-FFF2-40B4-BE49-F238E27FC236}">
                <a16:creationId xmlns:a16="http://schemas.microsoft.com/office/drawing/2014/main" id="{FDE3ABCC-BF23-0FD7-3B4A-45FE7CC138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1515" y="1147671"/>
            <a:ext cx="2224206" cy="3333347"/>
          </a:xfrm>
          <a:prstGeom prst="rect">
            <a:avLst/>
          </a:prstGeom>
        </p:spPr>
      </p:pic>
      <p:pic>
        <p:nvPicPr>
          <p:cNvPr id="7" name="Graphic 6" descr="Germ with solid fill">
            <a:extLst>
              <a:ext uri="{FF2B5EF4-FFF2-40B4-BE49-F238E27FC236}">
                <a16:creationId xmlns:a16="http://schemas.microsoft.com/office/drawing/2014/main" id="{B1F41767-EB44-9F84-5DB0-E48008F285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47997" y="2765019"/>
            <a:ext cx="731717" cy="731717"/>
          </a:xfrm>
          <a:prstGeom prst="rect">
            <a:avLst/>
          </a:prstGeom>
        </p:spPr>
      </p:pic>
      <p:pic>
        <p:nvPicPr>
          <p:cNvPr id="3" name="Graphic 2" descr="DNA with solid fill">
            <a:extLst>
              <a:ext uri="{FF2B5EF4-FFF2-40B4-BE49-F238E27FC236}">
                <a16:creationId xmlns:a16="http://schemas.microsoft.com/office/drawing/2014/main" id="{4EEB0397-8704-A23F-85E6-C696733D6A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238835">
            <a:off x="759225" y="1860834"/>
            <a:ext cx="487061" cy="487061"/>
          </a:xfrm>
          <a:prstGeom prst="rect">
            <a:avLst/>
          </a:prstGeom>
        </p:spPr>
      </p:pic>
      <p:pic>
        <p:nvPicPr>
          <p:cNvPr id="5" name="Graphic 4" descr="Germ outline">
            <a:extLst>
              <a:ext uri="{FF2B5EF4-FFF2-40B4-BE49-F238E27FC236}">
                <a16:creationId xmlns:a16="http://schemas.microsoft.com/office/drawing/2014/main" id="{335ACE2F-D80A-82B4-B7D0-7A9FAC2F32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80766" y="1191643"/>
            <a:ext cx="713484" cy="71348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6FE0DB0-A26D-FBF7-8912-0FD069ACABBE}"/>
              </a:ext>
            </a:extLst>
          </p:cNvPr>
          <p:cNvGrpSpPr/>
          <p:nvPr/>
        </p:nvGrpSpPr>
        <p:grpSpPr>
          <a:xfrm>
            <a:off x="1134533" y="1888069"/>
            <a:ext cx="1151467" cy="1075267"/>
            <a:chOff x="694266" y="1820333"/>
            <a:chExt cx="1151467" cy="1075267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3C9C823-FF47-E127-2607-41399B20E883}"/>
                </a:ext>
              </a:extLst>
            </p:cNvPr>
            <p:cNvSpPr/>
            <p:nvPr/>
          </p:nvSpPr>
          <p:spPr>
            <a:xfrm>
              <a:off x="1072523" y="1820333"/>
              <a:ext cx="282144" cy="677334"/>
            </a:xfrm>
            <a:custGeom>
              <a:avLst/>
              <a:gdLst>
                <a:gd name="connsiteX0" fmla="*/ 163610 w 282144"/>
                <a:gd name="connsiteY0" fmla="*/ 0 h 677334"/>
                <a:gd name="connsiteX1" fmla="*/ 2744 w 282144"/>
                <a:gd name="connsiteY1" fmla="*/ 364067 h 677334"/>
                <a:gd name="connsiteX2" fmla="*/ 282144 w 282144"/>
                <a:gd name="connsiteY2" fmla="*/ 677334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144" h="677334">
                  <a:moveTo>
                    <a:pt x="163610" y="0"/>
                  </a:moveTo>
                  <a:cubicBezTo>
                    <a:pt x="73299" y="125589"/>
                    <a:pt x="-17012" y="251178"/>
                    <a:pt x="2744" y="364067"/>
                  </a:cubicBezTo>
                  <a:cubicBezTo>
                    <a:pt x="22500" y="476956"/>
                    <a:pt x="152322" y="577145"/>
                    <a:pt x="282144" y="67733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CD214E1-BA96-A643-75B3-557C335AF079}"/>
                </a:ext>
              </a:extLst>
            </p:cNvPr>
            <p:cNvSpPr/>
            <p:nvPr/>
          </p:nvSpPr>
          <p:spPr>
            <a:xfrm>
              <a:off x="694266" y="2099687"/>
              <a:ext cx="372533" cy="67781"/>
            </a:xfrm>
            <a:custGeom>
              <a:avLst/>
              <a:gdLst>
                <a:gd name="connsiteX0" fmla="*/ 0 w 372533"/>
                <a:gd name="connsiteY0" fmla="*/ 59314 h 67781"/>
                <a:gd name="connsiteX1" fmla="*/ 270933 w 372533"/>
                <a:gd name="connsiteY1" fmla="*/ 47 h 67781"/>
                <a:gd name="connsiteX2" fmla="*/ 372533 w 372533"/>
                <a:gd name="connsiteY2" fmla="*/ 67781 h 6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2533" h="67781">
                  <a:moveTo>
                    <a:pt x="0" y="59314"/>
                  </a:moveTo>
                  <a:cubicBezTo>
                    <a:pt x="104422" y="28975"/>
                    <a:pt x="208844" y="-1364"/>
                    <a:pt x="270933" y="47"/>
                  </a:cubicBezTo>
                  <a:cubicBezTo>
                    <a:pt x="333022" y="1458"/>
                    <a:pt x="352777" y="34619"/>
                    <a:pt x="372533" y="67781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A3A4386-340B-FA46-D07A-6BE3835A880A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1354667" y="2497667"/>
              <a:ext cx="491066" cy="39793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A474B1B-662E-740D-0A6B-EA6A5F8FB174}"/>
              </a:ext>
            </a:extLst>
          </p:cNvPr>
          <p:cNvGrpSpPr/>
          <p:nvPr/>
        </p:nvGrpSpPr>
        <p:grpSpPr>
          <a:xfrm rot="19933843">
            <a:off x="1117011" y="4223517"/>
            <a:ext cx="597021" cy="566038"/>
            <a:chOff x="3456615" y="4316725"/>
            <a:chExt cx="789429" cy="560949"/>
          </a:xfrm>
        </p:grpSpPr>
        <p:sp>
          <p:nvSpPr>
            <p:cNvPr id="28" name="Cloud 27">
              <a:extLst>
                <a:ext uri="{FF2B5EF4-FFF2-40B4-BE49-F238E27FC236}">
                  <a16:creationId xmlns:a16="http://schemas.microsoft.com/office/drawing/2014/main" id="{5EA1916E-BB07-6787-0F2F-FAB91E05BD7B}"/>
                </a:ext>
              </a:extLst>
            </p:cNvPr>
            <p:cNvSpPr/>
            <p:nvPr/>
          </p:nvSpPr>
          <p:spPr>
            <a:xfrm rot="3764143">
              <a:off x="3486238" y="4333914"/>
              <a:ext cx="209337" cy="268584"/>
            </a:xfrm>
            <a:prstGeom prst="cloud">
              <a:avLst/>
            </a:prstGeom>
            <a:solidFill>
              <a:srgbClr val="C46C2A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Cloud 28">
              <a:extLst>
                <a:ext uri="{FF2B5EF4-FFF2-40B4-BE49-F238E27FC236}">
                  <a16:creationId xmlns:a16="http://schemas.microsoft.com/office/drawing/2014/main" id="{5430D09E-CC4B-3FD0-289E-CE0E3FBE3355}"/>
                </a:ext>
              </a:extLst>
            </p:cNvPr>
            <p:cNvSpPr/>
            <p:nvPr/>
          </p:nvSpPr>
          <p:spPr>
            <a:xfrm rot="3764143">
              <a:off x="3638638" y="4486314"/>
              <a:ext cx="209337" cy="268584"/>
            </a:xfrm>
            <a:prstGeom prst="cloud">
              <a:avLst/>
            </a:prstGeom>
            <a:solidFill>
              <a:srgbClr val="C46C2A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Cloud 29">
              <a:extLst>
                <a:ext uri="{FF2B5EF4-FFF2-40B4-BE49-F238E27FC236}">
                  <a16:creationId xmlns:a16="http://schemas.microsoft.com/office/drawing/2014/main" id="{83FE4A4D-A979-7C18-89B1-49F22D0A8A33}"/>
                </a:ext>
              </a:extLst>
            </p:cNvPr>
            <p:cNvSpPr/>
            <p:nvPr/>
          </p:nvSpPr>
          <p:spPr>
            <a:xfrm rot="3764143">
              <a:off x="3791038" y="4638714"/>
              <a:ext cx="209337" cy="268584"/>
            </a:xfrm>
            <a:prstGeom prst="cloud">
              <a:avLst/>
            </a:prstGeom>
            <a:solidFill>
              <a:srgbClr val="C46C2A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Cloud 30">
              <a:extLst>
                <a:ext uri="{FF2B5EF4-FFF2-40B4-BE49-F238E27FC236}">
                  <a16:creationId xmlns:a16="http://schemas.microsoft.com/office/drawing/2014/main" id="{19EE076C-068A-66B2-5BE9-4F6A0560083B}"/>
                </a:ext>
              </a:extLst>
            </p:cNvPr>
            <p:cNvSpPr/>
            <p:nvPr/>
          </p:nvSpPr>
          <p:spPr>
            <a:xfrm rot="3764143">
              <a:off x="3894716" y="4410065"/>
              <a:ext cx="209337" cy="268584"/>
            </a:xfrm>
            <a:prstGeom prst="cloud">
              <a:avLst/>
            </a:prstGeom>
            <a:solidFill>
              <a:srgbClr val="C46C2A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Cloud 31">
              <a:extLst>
                <a:ext uri="{FF2B5EF4-FFF2-40B4-BE49-F238E27FC236}">
                  <a16:creationId xmlns:a16="http://schemas.microsoft.com/office/drawing/2014/main" id="{A2DC7E66-91EF-E7C4-B976-429F5329EB4E}"/>
                </a:ext>
              </a:extLst>
            </p:cNvPr>
            <p:cNvSpPr/>
            <p:nvPr/>
          </p:nvSpPr>
          <p:spPr>
            <a:xfrm rot="3764143">
              <a:off x="3727396" y="4287102"/>
              <a:ext cx="209337" cy="268584"/>
            </a:xfrm>
            <a:prstGeom prst="cloud">
              <a:avLst/>
            </a:prstGeom>
            <a:solidFill>
              <a:srgbClr val="C46C2A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64CF08BA-9CFF-4DAC-6EAB-8E9B3AF98B96}"/>
                </a:ext>
              </a:extLst>
            </p:cNvPr>
            <p:cNvSpPr/>
            <p:nvPr/>
          </p:nvSpPr>
          <p:spPr>
            <a:xfrm rot="3764143">
              <a:off x="4007083" y="4572302"/>
              <a:ext cx="209337" cy="268584"/>
            </a:xfrm>
            <a:prstGeom prst="cloud">
              <a:avLst/>
            </a:prstGeom>
            <a:solidFill>
              <a:srgbClr val="C46C2A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B901CFA9-48D2-2E5D-7945-3E35AAA4C33A}"/>
              </a:ext>
            </a:extLst>
          </p:cNvPr>
          <p:cNvCxnSpPr>
            <a:cxnSpLocks/>
          </p:cNvCxnSpPr>
          <p:nvPr/>
        </p:nvCxnSpPr>
        <p:spPr>
          <a:xfrm rot="5400000">
            <a:off x="1586444" y="3649772"/>
            <a:ext cx="879323" cy="581251"/>
          </a:xfrm>
          <a:prstGeom prst="curvedConnector3">
            <a:avLst>
              <a:gd name="adj1" fmla="val 98143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793CEE53-1AC0-3FCD-E217-55AA2CDBAB29}"/>
              </a:ext>
            </a:extLst>
          </p:cNvPr>
          <p:cNvSpPr/>
          <p:nvPr/>
        </p:nvSpPr>
        <p:spPr>
          <a:xfrm>
            <a:off x="3570866" y="3383730"/>
            <a:ext cx="190546" cy="123927"/>
          </a:xfrm>
          <a:prstGeom prst="ellipse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E053EAF-A086-C7F0-6838-9F727BBF2BD8}"/>
              </a:ext>
            </a:extLst>
          </p:cNvPr>
          <p:cNvSpPr/>
          <p:nvPr/>
        </p:nvSpPr>
        <p:spPr>
          <a:xfrm>
            <a:off x="3496821" y="3146266"/>
            <a:ext cx="190546" cy="123927"/>
          </a:xfrm>
          <a:prstGeom prst="ellipse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72A4BDC-1E24-8CD6-1C04-02E83A979C7F}"/>
              </a:ext>
            </a:extLst>
          </p:cNvPr>
          <p:cNvSpPr/>
          <p:nvPr/>
        </p:nvSpPr>
        <p:spPr>
          <a:xfrm>
            <a:off x="3309849" y="3296718"/>
            <a:ext cx="190546" cy="123927"/>
          </a:xfrm>
          <a:prstGeom prst="ellipse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A16969F-6BB7-6496-97C3-39508CBF9A6D}"/>
              </a:ext>
            </a:extLst>
          </p:cNvPr>
          <p:cNvSpPr/>
          <p:nvPr/>
        </p:nvSpPr>
        <p:spPr>
          <a:xfrm>
            <a:off x="3570866" y="2958090"/>
            <a:ext cx="190546" cy="123927"/>
          </a:xfrm>
          <a:prstGeom prst="ellipse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1ADBB47-24FD-2B75-2B8D-BEAC637CC5A7}"/>
              </a:ext>
            </a:extLst>
          </p:cNvPr>
          <p:cNvSpPr/>
          <p:nvPr/>
        </p:nvSpPr>
        <p:spPr>
          <a:xfrm>
            <a:off x="3203155" y="2995978"/>
            <a:ext cx="190546" cy="123927"/>
          </a:xfrm>
          <a:prstGeom prst="ellipse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26FCC06-7B81-53E7-7E63-10271E62B351}"/>
              </a:ext>
            </a:extLst>
          </p:cNvPr>
          <p:cNvSpPr/>
          <p:nvPr/>
        </p:nvSpPr>
        <p:spPr>
          <a:xfrm>
            <a:off x="3012281" y="3107310"/>
            <a:ext cx="190546" cy="123927"/>
          </a:xfrm>
          <a:prstGeom prst="ellipse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A1F72B5-3986-3C6B-BBA5-EBB19FA37C11}"/>
              </a:ext>
            </a:extLst>
          </p:cNvPr>
          <p:cNvSpPr/>
          <p:nvPr/>
        </p:nvSpPr>
        <p:spPr>
          <a:xfrm>
            <a:off x="3110005" y="3424352"/>
            <a:ext cx="190546" cy="123927"/>
          </a:xfrm>
          <a:prstGeom prst="ellipse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0C86005-AAC4-436D-1954-43D4D0A87A76}"/>
              </a:ext>
            </a:extLst>
          </p:cNvPr>
          <p:cNvCxnSpPr>
            <a:cxnSpLocks/>
          </p:cNvCxnSpPr>
          <p:nvPr/>
        </p:nvCxnSpPr>
        <p:spPr>
          <a:xfrm flipV="1">
            <a:off x="2676045" y="3353841"/>
            <a:ext cx="526782" cy="806"/>
          </a:xfrm>
          <a:prstGeom prst="straightConnector1">
            <a:avLst/>
          </a:prstGeom>
          <a:ln w="19050">
            <a:solidFill>
              <a:srgbClr val="00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Google Shape;219;p34">
            <a:extLst>
              <a:ext uri="{FF2B5EF4-FFF2-40B4-BE49-F238E27FC236}">
                <a16:creationId xmlns:a16="http://schemas.microsoft.com/office/drawing/2014/main" id="{9D8351B6-D62E-90C3-6B6B-D8F89FD4BDE4}"/>
              </a:ext>
            </a:extLst>
          </p:cNvPr>
          <p:cNvSpPr txBox="1"/>
          <p:nvPr/>
        </p:nvSpPr>
        <p:spPr>
          <a:xfrm>
            <a:off x="673831" y="3899923"/>
            <a:ext cx="119984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Waste</a:t>
            </a:r>
            <a:r>
              <a:rPr kumimoji="0" lang="e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r>
              <a:rPr kumimoji="0" lang="e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(biomass, spent media, </a:t>
            </a:r>
            <a:r>
              <a:rPr kumimoji="0" lang="en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etc</a:t>
            </a:r>
            <a:r>
              <a:rPr kumimoji="0" lang="e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)</a:t>
            </a:r>
            <a:endParaRPr kumimoji="0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219;p34">
            <a:extLst>
              <a:ext uri="{FF2B5EF4-FFF2-40B4-BE49-F238E27FC236}">
                <a16:creationId xmlns:a16="http://schemas.microsoft.com/office/drawing/2014/main" id="{A50A2948-3B28-AB48-06C0-36F3B87FE058}"/>
              </a:ext>
            </a:extLst>
          </p:cNvPr>
          <p:cNvSpPr txBox="1"/>
          <p:nvPr/>
        </p:nvSpPr>
        <p:spPr>
          <a:xfrm>
            <a:off x="1168207" y="934039"/>
            <a:ext cx="946024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Host Organism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219;p34">
            <a:extLst>
              <a:ext uri="{FF2B5EF4-FFF2-40B4-BE49-F238E27FC236}">
                <a16:creationId xmlns:a16="http://schemas.microsoft.com/office/drawing/2014/main" id="{B7F24190-A399-6BA4-1EA4-8E589765BA12}"/>
              </a:ext>
            </a:extLst>
          </p:cNvPr>
          <p:cNvSpPr txBox="1"/>
          <p:nvPr/>
        </p:nvSpPr>
        <p:spPr>
          <a:xfrm>
            <a:off x="479716" y="2323726"/>
            <a:ext cx="946024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Target Gene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219;p34">
            <a:extLst>
              <a:ext uri="{FF2B5EF4-FFF2-40B4-BE49-F238E27FC236}">
                <a16:creationId xmlns:a16="http://schemas.microsoft.com/office/drawing/2014/main" id="{A1677AEB-717A-C04B-8EA1-C03370DA8B0A}"/>
              </a:ext>
            </a:extLst>
          </p:cNvPr>
          <p:cNvSpPr txBox="1"/>
          <p:nvPr/>
        </p:nvSpPr>
        <p:spPr>
          <a:xfrm>
            <a:off x="2947461" y="3487554"/>
            <a:ext cx="946024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Target Protein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6" name="Straight Arrow Connector 1025">
            <a:extLst>
              <a:ext uri="{FF2B5EF4-FFF2-40B4-BE49-F238E27FC236}">
                <a16:creationId xmlns:a16="http://schemas.microsoft.com/office/drawing/2014/main" id="{D688CAC0-684D-0DC7-70E9-670BEE803E0B}"/>
              </a:ext>
            </a:extLst>
          </p:cNvPr>
          <p:cNvCxnSpPr>
            <a:cxnSpLocks/>
          </p:cNvCxnSpPr>
          <p:nvPr/>
        </p:nvCxnSpPr>
        <p:spPr>
          <a:xfrm flipV="1">
            <a:off x="3759313" y="2766417"/>
            <a:ext cx="508975" cy="587424"/>
          </a:xfrm>
          <a:prstGeom prst="straightConnector1">
            <a:avLst/>
          </a:prstGeom>
          <a:ln w="19050">
            <a:solidFill>
              <a:srgbClr val="00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Graphic 1028" descr="Pizza outline">
            <a:extLst>
              <a:ext uri="{FF2B5EF4-FFF2-40B4-BE49-F238E27FC236}">
                <a16:creationId xmlns:a16="http://schemas.microsoft.com/office/drawing/2014/main" id="{C71EB6ED-7CC6-AA22-7F75-B1275CA2F0E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20544" y="1663274"/>
            <a:ext cx="347133" cy="347133"/>
          </a:xfrm>
          <a:prstGeom prst="rect">
            <a:avLst/>
          </a:prstGeom>
        </p:spPr>
      </p:pic>
      <p:pic>
        <p:nvPicPr>
          <p:cNvPr id="1037" name="Graphic 1036" descr="Ice cream outline">
            <a:extLst>
              <a:ext uri="{FF2B5EF4-FFF2-40B4-BE49-F238E27FC236}">
                <a16:creationId xmlns:a16="http://schemas.microsoft.com/office/drawing/2014/main" id="{430E11C8-7B46-3C1C-14F9-2AF0541C25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361700" y="1489707"/>
            <a:ext cx="347133" cy="347133"/>
          </a:xfrm>
          <a:prstGeom prst="rect">
            <a:avLst/>
          </a:prstGeom>
        </p:spPr>
      </p:pic>
      <p:pic>
        <p:nvPicPr>
          <p:cNvPr id="1043" name="Graphic 1042" descr="Cake slice outline">
            <a:extLst>
              <a:ext uri="{FF2B5EF4-FFF2-40B4-BE49-F238E27FC236}">
                <a16:creationId xmlns:a16="http://schemas.microsoft.com/office/drawing/2014/main" id="{C8F2C60C-13E3-2F2C-83A1-CC7D622F699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12726" y="1661207"/>
            <a:ext cx="347133" cy="347133"/>
          </a:xfrm>
          <a:prstGeom prst="rect">
            <a:avLst/>
          </a:prstGeom>
        </p:spPr>
      </p:pic>
      <p:pic>
        <p:nvPicPr>
          <p:cNvPr id="1047" name="Graphic 1046" descr="Burger and drink outline">
            <a:extLst>
              <a:ext uri="{FF2B5EF4-FFF2-40B4-BE49-F238E27FC236}">
                <a16:creationId xmlns:a16="http://schemas.microsoft.com/office/drawing/2014/main" id="{BE0D97CC-5EFD-0EC0-C06E-FA1EF020F64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000683" y="1928472"/>
            <a:ext cx="457200" cy="457200"/>
          </a:xfrm>
          <a:prstGeom prst="rect">
            <a:avLst/>
          </a:prstGeom>
        </p:spPr>
      </p:pic>
      <p:pic>
        <p:nvPicPr>
          <p:cNvPr id="1049" name="Graphic 1048" descr="Baguette outline">
            <a:extLst>
              <a:ext uri="{FF2B5EF4-FFF2-40B4-BE49-F238E27FC236}">
                <a16:creationId xmlns:a16="http://schemas.microsoft.com/office/drawing/2014/main" id="{EC9D2370-5154-82F8-CAA6-62F1A5ECE0A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675630" y="2007567"/>
            <a:ext cx="457200" cy="457200"/>
          </a:xfrm>
          <a:prstGeom prst="rect">
            <a:avLst/>
          </a:prstGeom>
        </p:spPr>
      </p:pic>
      <p:pic>
        <p:nvPicPr>
          <p:cNvPr id="1051" name="Graphic 1050" descr="Chocolate outline">
            <a:extLst>
              <a:ext uri="{FF2B5EF4-FFF2-40B4-BE49-F238E27FC236}">
                <a16:creationId xmlns:a16="http://schemas.microsoft.com/office/drawing/2014/main" id="{D4266B4C-78F9-C747-C1AD-9155EBFE02B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435410" y="1900237"/>
            <a:ext cx="358744" cy="358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694A6B-93BE-91EC-064C-9FC554198FC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973376" y="3115885"/>
            <a:ext cx="387339" cy="600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C13D1B-6706-F75B-0E09-0C85DBFC39B4}"/>
              </a:ext>
            </a:extLst>
          </p:cNvPr>
          <p:cNvSpPr txBox="1"/>
          <p:nvPr/>
        </p:nvSpPr>
        <p:spPr>
          <a:xfrm>
            <a:off x="6293218" y="4363680"/>
            <a:ext cx="931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Culture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Cow Casein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47D332-6E4B-E05E-4408-780EC7137493}"/>
              </a:ext>
            </a:extLst>
          </p:cNvPr>
          <p:cNvSpPr txBox="1"/>
          <p:nvPr/>
        </p:nvSpPr>
        <p:spPr>
          <a:xfrm>
            <a:off x="10410618" y="4086681"/>
            <a:ext cx="79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Oobli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Brazzein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</a:t>
            </a:r>
          </a:p>
        </p:txBody>
      </p:sp>
      <p:pic>
        <p:nvPicPr>
          <p:cNvPr id="4110" name="Picture 14" descr="Free Oobli Dark Chocolate Sample Pack Free Samples, 45% OFF">
            <a:extLst>
              <a:ext uri="{FF2B5EF4-FFF2-40B4-BE49-F238E27FC236}">
                <a16:creationId xmlns:a16="http://schemas.microsoft.com/office/drawing/2014/main" id="{167BAC70-C330-FE97-2D65-DE00DFB92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6388" r="52227" b="2099"/>
          <a:stretch/>
        </p:blipFill>
        <p:spPr bwMode="auto">
          <a:xfrm>
            <a:off x="10283866" y="2636691"/>
            <a:ext cx="988022" cy="145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61;p16">
            <a:extLst>
              <a:ext uri="{FF2B5EF4-FFF2-40B4-BE49-F238E27FC236}">
                <a16:creationId xmlns:a16="http://schemas.microsoft.com/office/drawing/2014/main" id="{2B3B575D-4581-3069-3092-21A9E47E643D}"/>
              </a:ext>
            </a:extLst>
          </p:cNvPr>
          <p:cNvSpPr txBox="1"/>
          <p:nvPr/>
        </p:nvSpPr>
        <p:spPr>
          <a:xfrm>
            <a:off x="769042" y="6416019"/>
            <a:ext cx="9457267" cy="32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" sz="6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1- GFI State of the Industry Report: Fermentation (2022)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" sz="6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2- Johnson &amp; Lucey. </a:t>
            </a:r>
            <a:r>
              <a:rPr kumimoji="0" lang="en-US" sz="6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Major Technological Advances and Trends in Cheese. Journal of Dairy Science, 89 (4), 1174-1178</a:t>
            </a:r>
            <a:r>
              <a:rPr kumimoji="0" lang="en" sz="6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 </a:t>
            </a:r>
            <a:endParaRPr kumimoji="0" lang="en-US" sz="667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13" name="Google Shape;97;p14">
            <a:extLst>
              <a:ext uri="{FF2B5EF4-FFF2-40B4-BE49-F238E27FC236}">
                <a16:creationId xmlns:a16="http://schemas.microsoft.com/office/drawing/2014/main" id="{B962ADB4-9D74-1D08-5A27-763577AB0B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608400" cy="7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 sz="28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AB4C"/>
              </a:buClr>
              <a:buSzPts val="1100"/>
              <a:buFont typeface="Open Sans SemiBold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125338"/>
                </a:solidFill>
                <a:effectLst/>
                <a:uLnTx/>
                <a:uFillTx/>
                <a:latin typeface="Arial"/>
                <a:cs typeface="Poppins Medium"/>
                <a:sym typeface="Poppins Medium"/>
              </a:rPr>
              <a:t>Precision fermentation products are enabling novel foods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25338"/>
              </a:solidFill>
              <a:effectLst/>
              <a:uLnTx/>
              <a:uFillTx/>
              <a:latin typeface="Arial"/>
              <a:cs typeface="Poppins Medium"/>
              <a:sym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2243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1;p16">
            <a:extLst>
              <a:ext uri="{FF2B5EF4-FFF2-40B4-BE49-F238E27FC236}">
                <a16:creationId xmlns:a16="http://schemas.microsoft.com/office/drawing/2014/main" id="{CB7DD249-BBD1-D262-AF8A-70829A776ED6}"/>
              </a:ext>
            </a:extLst>
          </p:cNvPr>
          <p:cNvSpPr txBox="1"/>
          <p:nvPr/>
        </p:nvSpPr>
        <p:spPr>
          <a:xfrm>
            <a:off x="618067" y="6421390"/>
            <a:ext cx="9457267" cy="446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" sz="6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1- Synonym, State of Global Fermentation Report, Nov 2023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" sz="6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2- BCG, Food for Thought, Mar 2021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" sz="667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3- Map courtesy Synonym via </a:t>
            </a:r>
            <a:r>
              <a:rPr kumimoji="0" lang="en" sz="667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Capacitor.bio</a:t>
            </a:r>
            <a:endParaRPr kumimoji="0" lang="en-US" sz="667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6" name="Google Shape;267;p22">
            <a:extLst>
              <a:ext uri="{FF2B5EF4-FFF2-40B4-BE49-F238E27FC236}">
                <a16:creationId xmlns:a16="http://schemas.microsoft.com/office/drawing/2014/main" id="{2283BE95-0D38-11D3-1ACE-85BB68E7CF87}"/>
              </a:ext>
            </a:extLst>
          </p:cNvPr>
          <p:cNvSpPr txBox="1"/>
          <p:nvPr/>
        </p:nvSpPr>
        <p:spPr>
          <a:xfrm>
            <a:off x="663655" y="1411949"/>
            <a:ext cx="5140545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Total</a:t>
            </a:r>
            <a:r>
              <a:rPr kumimoji="0" lang="en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worldwide fermentation capacity is estimated at 50-60 million Liters, with individual bioreactor sizes ranging from 10 – 600,000L</a:t>
            </a:r>
            <a:r>
              <a:rPr kumimoji="0" lang="en" sz="1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kumimoji="0" lang="en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kumimoji="0" lang="en" sz="1400" b="0" i="1" u="none" strike="noStrike" kern="1200" cap="none" spc="0" normalizeH="0" baseline="0" noProof="0" dirty="0">
                <a:ln>
                  <a:noFill/>
                </a:ln>
                <a:solidFill>
                  <a:srgbClr val="69AB4C">
                    <a:lumMod val="7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Only ~10 million Liters of capacity is unreserved</a:t>
            </a:r>
            <a:r>
              <a:rPr kumimoji="0" lang="en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 with estimates of </a:t>
            </a:r>
            <a:r>
              <a:rPr kumimoji="0" lang="en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&gt;1 billion Liters </a:t>
            </a:r>
            <a:r>
              <a:rPr kumimoji="0" lang="en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needed by 2030</a:t>
            </a:r>
            <a:r>
              <a:rPr kumimoji="0" lang="en" sz="1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kumimoji="0" lang="en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3FD711-BFE8-4BE9-16F2-04AFAB3F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52" y="3429000"/>
            <a:ext cx="4823552" cy="2575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5B296D-675A-AA82-366C-9965065F8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391" y="1141876"/>
            <a:ext cx="5209010" cy="2706813"/>
          </a:xfrm>
          <a:prstGeom prst="rect">
            <a:avLst/>
          </a:prstGeom>
        </p:spPr>
      </p:pic>
      <p:sp>
        <p:nvSpPr>
          <p:cNvPr id="9" name="Google Shape;97;p14">
            <a:extLst>
              <a:ext uri="{FF2B5EF4-FFF2-40B4-BE49-F238E27FC236}">
                <a16:creationId xmlns:a16="http://schemas.microsoft.com/office/drawing/2014/main" id="{1BCA2537-36F6-30DA-6B09-E1A37D1E48F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608400" cy="7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 sz="28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AB4C"/>
              </a:buClr>
              <a:buSzPts val="1100"/>
              <a:buFont typeface="Open Sans SemiBold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25338"/>
                </a:solidFill>
                <a:effectLst/>
                <a:uLnTx/>
                <a:uFillTx/>
                <a:latin typeface="Arial"/>
                <a:cs typeface="Poppins Medium"/>
                <a:sym typeface="Poppins Medium"/>
              </a:rPr>
              <a:t>Limited capacity and high costs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253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oppins Medium"/>
              </a:rPr>
              <a:t>force deeper learnings early 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25338"/>
              </a:solidFill>
              <a:effectLst/>
              <a:uLnTx/>
              <a:uFillTx/>
              <a:latin typeface="Arial"/>
              <a:cs typeface="Poppins Medium"/>
              <a:sym typeface="Poppins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AFE77B-072B-907D-D650-161AF8366967}"/>
              </a:ext>
            </a:extLst>
          </p:cNvPr>
          <p:cNvSpPr txBox="1"/>
          <p:nvPr/>
        </p:nvSpPr>
        <p:spPr>
          <a:xfrm>
            <a:off x="6651643" y="4094288"/>
            <a:ext cx="470450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Open Sans"/>
                <a:cs typeface="Poppins" pitchFamily="2" charset="77"/>
              </a:rPr>
              <a:t>Scale-up costs force process development to be done at pre-pilot and bench scale (5 – 500L)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Sample limitations from early-stage titers (0.1-1g/L) create challenges for supporting characterization and formulation development</a:t>
            </a:r>
            <a:b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934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Identification of core analytics and safety/regulatory challenges can drive innovation 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64934D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opportunities to leverage existing methods and technology from Biopharma to accelerate these ingredients</a:t>
            </a:r>
          </a:p>
        </p:txBody>
      </p:sp>
    </p:spTree>
    <p:extLst>
      <p:ext uri="{BB962C8B-B14F-4D97-AF65-F5344CB8AC3E}">
        <p14:creationId xmlns:p14="http://schemas.microsoft.com/office/powerpoint/2010/main" val="3111891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2" descr="A picture containing food,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6755" y="125981"/>
            <a:ext cx="662479" cy="8179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2E9F4C01-F576-A21E-BF4E-F0AAD4FD6087}"/>
              </a:ext>
            </a:extLst>
          </p:cNvPr>
          <p:cNvGrpSpPr/>
          <p:nvPr/>
        </p:nvGrpSpPr>
        <p:grpSpPr>
          <a:xfrm>
            <a:off x="911449" y="1146054"/>
            <a:ext cx="10145316" cy="1181204"/>
            <a:chOff x="911449" y="1389127"/>
            <a:chExt cx="10145316" cy="1181204"/>
          </a:xfrm>
        </p:grpSpPr>
        <p:pic>
          <p:nvPicPr>
            <p:cNvPr id="1034" name="Picture 10" descr="Reactor Png Clipart - Full Size Clipart (#5459051) - PinClipart">
              <a:extLst>
                <a:ext uri="{FF2B5EF4-FFF2-40B4-BE49-F238E27FC236}">
                  <a16:creationId xmlns:a16="http://schemas.microsoft.com/office/drawing/2014/main" id="{4E87F15F-1709-201B-749A-13047A355A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0321" y="1389127"/>
              <a:ext cx="685198" cy="1120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3C6E32C-9A5B-DCB6-5842-4BA7A56EFD57}"/>
                </a:ext>
              </a:extLst>
            </p:cNvPr>
            <p:cNvGrpSpPr/>
            <p:nvPr/>
          </p:nvGrpSpPr>
          <p:grpSpPr>
            <a:xfrm>
              <a:off x="3346582" y="1659906"/>
              <a:ext cx="684248" cy="770921"/>
              <a:chOff x="3801036" y="2909576"/>
              <a:chExt cx="555811" cy="57374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EFE2FE4-321F-65E1-C366-8FD74D22875E}"/>
                  </a:ext>
                </a:extLst>
              </p:cNvPr>
              <p:cNvSpPr/>
              <p:nvPr/>
            </p:nvSpPr>
            <p:spPr>
              <a:xfrm>
                <a:off x="3801036" y="2909576"/>
                <a:ext cx="555811" cy="57374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763E7C-DC70-3D0D-8939-27A3B255837A}"/>
                  </a:ext>
                </a:extLst>
              </p:cNvPr>
              <p:cNvSpPr txBox="1"/>
              <p:nvPr/>
            </p:nvSpPr>
            <p:spPr>
              <a:xfrm>
                <a:off x="3892162" y="3092108"/>
                <a:ext cx="353132" cy="183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Lysis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129BC54-9BC8-B14C-0711-6C72F762B984}"/>
                </a:ext>
              </a:extLst>
            </p:cNvPr>
            <p:cNvGrpSpPr/>
            <p:nvPr/>
          </p:nvGrpSpPr>
          <p:grpSpPr>
            <a:xfrm rot="10800000">
              <a:off x="5382642" y="1690961"/>
              <a:ext cx="783575" cy="770921"/>
              <a:chOff x="4679576" y="2909576"/>
              <a:chExt cx="636495" cy="573741"/>
            </a:xfrm>
          </p:grpSpPr>
          <p:sp>
            <p:nvSpPr>
              <p:cNvPr id="11" name="Triangle 10">
                <a:extLst>
                  <a:ext uri="{FF2B5EF4-FFF2-40B4-BE49-F238E27FC236}">
                    <a16:creationId xmlns:a16="http://schemas.microsoft.com/office/drawing/2014/main" id="{C9C53B99-564B-4261-A01D-E7CA7A92B8C0}"/>
                  </a:ext>
                </a:extLst>
              </p:cNvPr>
              <p:cNvSpPr/>
              <p:nvPr/>
            </p:nvSpPr>
            <p:spPr>
              <a:xfrm>
                <a:off x="4679576" y="2909576"/>
                <a:ext cx="636495" cy="573741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6BAA80-50EF-8453-56FC-98202672AEA4}"/>
                  </a:ext>
                </a:extLst>
              </p:cNvPr>
              <p:cNvSpPr txBox="1"/>
              <p:nvPr/>
            </p:nvSpPr>
            <p:spPr>
              <a:xfrm rot="10800000">
                <a:off x="4774268" y="3166299"/>
                <a:ext cx="446886" cy="183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Mixing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3C1E199-4511-45DC-BD28-3D01467B9E27}"/>
                </a:ext>
              </a:extLst>
            </p:cNvPr>
            <p:cNvGrpSpPr/>
            <p:nvPr/>
          </p:nvGrpSpPr>
          <p:grpSpPr>
            <a:xfrm>
              <a:off x="4401994" y="1659906"/>
              <a:ext cx="783575" cy="770921"/>
              <a:chOff x="5647765" y="2909576"/>
              <a:chExt cx="636494" cy="573741"/>
            </a:xfrm>
          </p:grpSpPr>
          <p:sp>
            <p:nvSpPr>
              <p:cNvPr id="14" name="Plaque 13">
                <a:extLst>
                  <a:ext uri="{FF2B5EF4-FFF2-40B4-BE49-F238E27FC236}">
                    <a16:creationId xmlns:a16="http://schemas.microsoft.com/office/drawing/2014/main" id="{B77B1B65-7E24-4D5B-E0FA-AC4549413640}"/>
                  </a:ext>
                </a:extLst>
              </p:cNvPr>
              <p:cNvSpPr/>
              <p:nvPr/>
            </p:nvSpPr>
            <p:spPr>
              <a:xfrm>
                <a:off x="5647765" y="2909576"/>
                <a:ext cx="636494" cy="573741"/>
              </a:xfrm>
              <a:prstGeom prst="plaque">
                <a:avLst/>
              </a:prstGeom>
              <a:solidFill>
                <a:srgbClr val="DB85E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986E3F-5E5B-9781-442E-50117108BF85}"/>
                  </a:ext>
                </a:extLst>
              </p:cNvPr>
              <p:cNvSpPr txBox="1"/>
              <p:nvPr/>
            </p:nvSpPr>
            <p:spPr>
              <a:xfrm>
                <a:off x="5659092" y="3092108"/>
                <a:ext cx="601836" cy="183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Centrifuge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846BBC5-63B5-1A10-0A53-15D093913C06}"/>
                </a:ext>
              </a:extLst>
            </p:cNvPr>
            <p:cNvGrpSpPr/>
            <p:nvPr/>
          </p:nvGrpSpPr>
          <p:grpSpPr>
            <a:xfrm>
              <a:off x="6509604" y="1487982"/>
              <a:ext cx="397305" cy="1082349"/>
              <a:chOff x="6840071" y="2705790"/>
              <a:chExt cx="322729" cy="805514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356C014B-A0C6-04C1-8FAD-412AFB9CBDCF}"/>
                  </a:ext>
                </a:extLst>
              </p:cNvPr>
              <p:cNvSpPr/>
              <p:nvPr/>
            </p:nvSpPr>
            <p:spPr>
              <a:xfrm>
                <a:off x="6840071" y="2716306"/>
                <a:ext cx="322729" cy="76701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C531CA-9163-3B82-667E-2197247C1E41}"/>
                  </a:ext>
                </a:extLst>
              </p:cNvPr>
              <p:cNvSpPr txBox="1"/>
              <p:nvPr/>
            </p:nvSpPr>
            <p:spPr>
              <a:xfrm rot="5400000">
                <a:off x="6607811" y="3008545"/>
                <a:ext cx="805514" cy="200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Chromatography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A3A4C3F-9647-B171-CEE5-E9202A02339F}"/>
                </a:ext>
              </a:extLst>
            </p:cNvPr>
            <p:cNvGrpSpPr/>
            <p:nvPr/>
          </p:nvGrpSpPr>
          <p:grpSpPr>
            <a:xfrm>
              <a:off x="8395163" y="1632421"/>
              <a:ext cx="540777" cy="866357"/>
              <a:chOff x="7697171" y="2827379"/>
              <a:chExt cx="439271" cy="644767"/>
            </a:xfrm>
          </p:grpSpPr>
          <p:sp>
            <p:nvSpPr>
              <p:cNvPr id="18" name="Trapezoid 17">
                <a:extLst>
                  <a:ext uri="{FF2B5EF4-FFF2-40B4-BE49-F238E27FC236}">
                    <a16:creationId xmlns:a16="http://schemas.microsoft.com/office/drawing/2014/main" id="{6FA6CC33-DD40-584F-3D8A-D7387093BE73}"/>
                  </a:ext>
                </a:extLst>
              </p:cNvPr>
              <p:cNvSpPr/>
              <p:nvPr/>
            </p:nvSpPr>
            <p:spPr>
              <a:xfrm rot="10800000">
                <a:off x="7697171" y="2827379"/>
                <a:ext cx="439271" cy="644767"/>
              </a:xfrm>
              <a:prstGeom prst="trapezoid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7708C09-1586-CA2E-93B7-6231874B3E07}"/>
                  </a:ext>
                </a:extLst>
              </p:cNvPr>
              <p:cNvSpPr txBox="1"/>
              <p:nvPr/>
            </p:nvSpPr>
            <p:spPr>
              <a:xfrm rot="5400000">
                <a:off x="7736243" y="3018172"/>
                <a:ext cx="396315" cy="200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Drying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F22D07-FC48-53E7-3B8E-0C5CA2BB3583}"/>
                </a:ext>
              </a:extLst>
            </p:cNvPr>
            <p:cNvGrpSpPr/>
            <p:nvPr/>
          </p:nvGrpSpPr>
          <p:grpSpPr>
            <a:xfrm>
              <a:off x="9225780" y="1610919"/>
              <a:ext cx="805646" cy="866357"/>
              <a:chOff x="8659906" y="2909576"/>
              <a:chExt cx="654423" cy="644767"/>
            </a:xfrm>
          </p:grpSpPr>
          <p:sp>
            <p:nvSpPr>
              <p:cNvPr id="20" name="Diamond 19">
                <a:extLst>
                  <a:ext uri="{FF2B5EF4-FFF2-40B4-BE49-F238E27FC236}">
                    <a16:creationId xmlns:a16="http://schemas.microsoft.com/office/drawing/2014/main" id="{66AD1956-64C6-DB19-F5CA-16B80D708E53}"/>
                  </a:ext>
                </a:extLst>
              </p:cNvPr>
              <p:cNvSpPr/>
              <p:nvPr/>
            </p:nvSpPr>
            <p:spPr>
              <a:xfrm>
                <a:off x="8659906" y="2909576"/>
                <a:ext cx="654423" cy="644767"/>
              </a:xfrm>
              <a:prstGeom prst="diamond">
                <a:avLst/>
              </a:prstGeom>
              <a:solidFill>
                <a:srgbClr val="00CED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0E4461-3B19-6512-C79D-2B1007D0D243}"/>
                  </a:ext>
                </a:extLst>
              </p:cNvPr>
              <p:cNvSpPr txBox="1"/>
              <p:nvPr/>
            </p:nvSpPr>
            <p:spPr>
              <a:xfrm>
                <a:off x="8750021" y="3139911"/>
                <a:ext cx="450792" cy="183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Milling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C71687F-0355-CECE-A93C-DAD2018ACC08}"/>
                </a:ext>
              </a:extLst>
            </p:cNvPr>
            <p:cNvGrpSpPr/>
            <p:nvPr/>
          </p:nvGrpSpPr>
          <p:grpSpPr>
            <a:xfrm>
              <a:off x="7338769" y="1699053"/>
              <a:ext cx="739429" cy="692626"/>
              <a:chOff x="2501153" y="2909575"/>
              <a:chExt cx="600635" cy="51547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2C3224E-4576-B7DB-B2CC-B7E541BCE264}"/>
                  </a:ext>
                </a:extLst>
              </p:cNvPr>
              <p:cNvSpPr/>
              <p:nvPr/>
            </p:nvSpPr>
            <p:spPr>
              <a:xfrm>
                <a:off x="2501153" y="2909576"/>
                <a:ext cx="600635" cy="51547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Filtration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2C14EAA-F32F-2E6D-84A0-23D5D3DD6669}"/>
                  </a:ext>
                </a:extLst>
              </p:cNvPr>
              <p:cNvCxnSpPr/>
              <p:nvPr/>
            </p:nvCxnSpPr>
            <p:spPr>
              <a:xfrm flipV="1">
                <a:off x="2501153" y="2909575"/>
                <a:ext cx="600635" cy="515471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3F6B064-E74A-A7CA-CEC4-FD7A7E7B87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20746" y="2035405"/>
              <a:ext cx="287922" cy="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3DDBD77-A1D1-3C4F-71CD-6B6D654DB1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7034" y="2043524"/>
              <a:ext cx="287922" cy="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AE5097F-0CF0-03BB-26E6-6DA77BF615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0245" y="2035405"/>
              <a:ext cx="287922" cy="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0B39A31-F7B2-1A09-5FEE-8F02BA16B7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9336" y="2030235"/>
              <a:ext cx="287922" cy="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785BFF0-2DB7-9433-5B11-C389A05DFD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9432" y="2049927"/>
              <a:ext cx="287922" cy="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378D28B-EA8C-5214-4720-4F14AC7BC6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9745" y="2049359"/>
              <a:ext cx="287922" cy="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Elbow Connector 45">
              <a:extLst>
                <a:ext uri="{FF2B5EF4-FFF2-40B4-BE49-F238E27FC236}">
                  <a16:creationId xmlns:a16="http://schemas.microsoft.com/office/drawing/2014/main" id="{EE2D50D4-A87E-A29B-59B3-4F9BBAF8D3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47162" y="1676618"/>
              <a:ext cx="461903" cy="36201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Elbow Connector 58">
              <a:extLst>
                <a:ext uri="{FF2B5EF4-FFF2-40B4-BE49-F238E27FC236}">
                  <a16:creationId xmlns:a16="http://schemas.microsoft.com/office/drawing/2014/main" id="{D230F65D-1E92-738D-143C-52E3D17F6743}"/>
                </a:ext>
              </a:extLst>
            </p:cNvPr>
            <p:cNvCxnSpPr>
              <a:endCxn id="34" idx="1"/>
            </p:cNvCxnSpPr>
            <p:nvPr/>
          </p:nvCxnSpPr>
          <p:spPr>
            <a:xfrm flipV="1">
              <a:off x="6906909" y="2045367"/>
              <a:ext cx="431860" cy="45341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37" name="Graphic 1036" descr="Whisk outline">
              <a:extLst>
                <a:ext uri="{FF2B5EF4-FFF2-40B4-BE49-F238E27FC236}">
                  <a16:creationId xmlns:a16="http://schemas.microsoft.com/office/drawing/2014/main" id="{F7344A96-4F05-1870-659C-78BABE800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42365" y="1623089"/>
              <a:ext cx="914400" cy="914400"/>
            </a:xfrm>
            <a:prstGeom prst="rect">
              <a:avLst/>
            </a:prstGeom>
          </p:spPr>
        </p:pic>
        <p:cxnSp>
          <p:nvCxnSpPr>
            <p:cNvPr id="1038" name="Straight Arrow Connector 1037">
              <a:extLst>
                <a:ext uri="{FF2B5EF4-FFF2-40B4-BE49-F238E27FC236}">
                  <a16:creationId xmlns:a16="http://schemas.microsoft.com/office/drawing/2014/main" id="{FCB426BC-344E-5942-0C3A-D59BF1C0C0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02051" y="2049357"/>
              <a:ext cx="287922" cy="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40" name="Google Shape;232;p22">
              <a:extLst>
                <a:ext uri="{FF2B5EF4-FFF2-40B4-BE49-F238E27FC236}">
                  <a16:creationId xmlns:a16="http://schemas.microsoft.com/office/drawing/2014/main" id="{ED1DBCF1-13A3-0C39-1FA8-1F48EB511760}"/>
                </a:ext>
              </a:extLst>
            </p:cNvPr>
            <p:cNvGrpSpPr/>
            <p:nvPr/>
          </p:nvGrpSpPr>
          <p:grpSpPr>
            <a:xfrm>
              <a:off x="911449" y="1756896"/>
              <a:ext cx="967671" cy="578350"/>
              <a:chOff x="6543675" y="389750"/>
              <a:chExt cx="1004500" cy="745275"/>
            </a:xfrm>
          </p:grpSpPr>
          <p:sp>
            <p:nvSpPr>
              <p:cNvPr id="1041" name="Google Shape;233;p22">
                <a:extLst>
                  <a:ext uri="{FF2B5EF4-FFF2-40B4-BE49-F238E27FC236}">
                    <a16:creationId xmlns:a16="http://schemas.microsoft.com/office/drawing/2014/main" id="{DEA6F862-D6F0-34F1-C2B7-3F21E0CD4B7D}"/>
                  </a:ext>
                </a:extLst>
              </p:cNvPr>
              <p:cNvSpPr/>
              <p:nvPr/>
            </p:nvSpPr>
            <p:spPr>
              <a:xfrm>
                <a:off x="6543675" y="494825"/>
                <a:ext cx="914400" cy="640200"/>
              </a:xfrm>
              <a:prstGeom prst="ellipse">
                <a:avLst/>
              </a:prstGeom>
              <a:solidFill>
                <a:srgbClr val="FFF2CC"/>
              </a:solidFill>
              <a:ln w="9525" cap="flat" cmpd="sng">
                <a:solidFill>
                  <a:srgbClr val="FFE5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2" name="Google Shape;234;p22">
                <a:extLst>
                  <a:ext uri="{FF2B5EF4-FFF2-40B4-BE49-F238E27FC236}">
                    <a16:creationId xmlns:a16="http://schemas.microsoft.com/office/drawing/2014/main" id="{B64BD9C5-F4B3-3C6D-2682-E44C750E50CA}"/>
                  </a:ext>
                </a:extLst>
              </p:cNvPr>
              <p:cNvSpPr/>
              <p:nvPr/>
            </p:nvSpPr>
            <p:spPr>
              <a:xfrm>
                <a:off x="7090975" y="389750"/>
                <a:ext cx="457200" cy="320100"/>
              </a:xfrm>
              <a:prstGeom prst="ellipse">
                <a:avLst/>
              </a:prstGeom>
              <a:solidFill>
                <a:srgbClr val="FFF2CC"/>
              </a:solidFill>
              <a:ln w="9525" cap="flat" cmpd="sng">
                <a:solidFill>
                  <a:srgbClr val="FFE5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43" name="Google Shape;225;p22">
              <a:extLst>
                <a:ext uri="{FF2B5EF4-FFF2-40B4-BE49-F238E27FC236}">
                  <a16:creationId xmlns:a16="http://schemas.microsoft.com/office/drawing/2014/main" id="{9B1A745E-F619-0DD9-D396-563861F27714}"/>
                </a:ext>
              </a:extLst>
            </p:cNvPr>
            <p:cNvGrpSpPr/>
            <p:nvPr/>
          </p:nvGrpSpPr>
          <p:grpSpPr>
            <a:xfrm>
              <a:off x="1090769" y="2083996"/>
              <a:ext cx="494856" cy="146048"/>
              <a:chOff x="5475206" y="637915"/>
              <a:chExt cx="533419" cy="210999"/>
            </a:xfrm>
          </p:grpSpPr>
          <p:sp>
            <p:nvSpPr>
              <p:cNvPr id="1044" name="Google Shape;226;p22">
                <a:extLst>
                  <a:ext uri="{FF2B5EF4-FFF2-40B4-BE49-F238E27FC236}">
                    <a16:creationId xmlns:a16="http://schemas.microsoft.com/office/drawing/2014/main" id="{CF7A3F4C-EA5A-A681-AA32-33C75F07853A}"/>
                  </a:ext>
                </a:extLst>
              </p:cNvPr>
              <p:cNvSpPr/>
              <p:nvPr/>
            </p:nvSpPr>
            <p:spPr>
              <a:xfrm>
                <a:off x="5475206" y="637915"/>
                <a:ext cx="457219" cy="210999"/>
              </a:xfrm>
              <a:custGeom>
                <a:avLst/>
                <a:gdLst/>
                <a:ahLst/>
                <a:cxnLst/>
                <a:rect l="l" t="t" r="r" b="b"/>
                <a:pathLst>
                  <a:path w="29908" h="14161" extrusionOk="0">
                    <a:moveTo>
                      <a:pt x="0" y="1929"/>
                    </a:moveTo>
                    <a:cubicBezTo>
                      <a:pt x="1524" y="3961"/>
                      <a:pt x="5969" y="14439"/>
                      <a:pt x="9144" y="14121"/>
                    </a:cubicBezTo>
                    <a:cubicBezTo>
                      <a:pt x="12319" y="13804"/>
                      <a:pt x="15589" y="215"/>
                      <a:pt x="19050" y="24"/>
                    </a:cubicBezTo>
                    <a:cubicBezTo>
                      <a:pt x="22511" y="-166"/>
                      <a:pt x="28098" y="10819"/>
                      <a:pt x="29908" y="12978"/>
                    </a:cubicBezTo>
                  </a:path>
                </a:pathLst>
              </a:custGeom>
              <a:noFill/>
              <a:ln w="38100" cap="flat" cmpd="sng">
                <a:solidFill>
                  <a:srgbClr val="3D85C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5" name="Google Shape;227;p22">
                <a:extLst>
                  <a:ext uri="{FF2B5EF4-FFF2-40B4-BE49-F238E27FC236}">
                    <a16:creationId xmlns:a16="http://schemas.microsoft.com/office/drawing/2014/main" id="{B0D1CEFC-11A7-007E-10C3-63FA8DE6DDAC}"/>
                  </a:ext>
                </a:extLst>
              </p:cNvPr>
              <p:cNvSpPr/>
              <p:nvPr/>
            </p:nvSpPr>
            <p:spPr>
              <a:xfrm>
                <a:off x="5551406" y="637915"/>
                <a:ext cx="457219" cy="210999"/>
              </a:xfrm>
              <a:custGeom>
                <a:avLst/>
                <a:gdLst/>
                <a:ahLst/>
                <a:cxnLst/>
                <a:rect l="l" t="t" r="r" b="b"/>
                <a:pathLst>
                  <a:path w="29908" h="14161" extrusionOk="0">
                    <a:moveTo>
                      <a:pt x="0" y="1929"/>
                    </a:moveTo>
                    <a:cubicBezTo>
                      <a:pt x="1524" y="3961"/>
                      <a:pt x="5969" y="14439"/>
                      <a:pt x="9144" y="14121"/>
                    </a:cubicBezTo>
                    <a:cubicBezTo>
                      <a:pt x="12319" y="13804"/>
                      <a:pt x="15589" y="215"/>
                      <a:pt x="19050" y="24"/>
                    </a:cubicBezTo>
                    <a:cubicBezTo>
                      <a:pt x="22511" y="-166"/>
                      <a:pt x="28098" y="10819"/>
                      <a:pt x="29908" y="12978"/>
                    </a:cubicBezTo>
                  </a:path>
                </a:pathLst>
              </a:custGeom>
              <a:noFill/>
              <a:ln w="38100" cap="flat" cmpd="sng">
                <a:solidFill>
                  <a:srgbClr val="3D85C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46" name="TextBox 1045">
              <a:extLst>
                <a:ext uri="{FF2B5EF4-FFF2-40B4-BE49-F238E27FC236}">
                  <a16:creationId xmlns:a16="http://schemas.microsoft.com/office/drawing/2014/main" id="{FEF9CE41-4551-5701-BA7E-B9663E37C44D}"/>
                </a:ext>
              </a:extLst>
            </p:cNvPr>
            <p:cNvSpPr txBox="1"/>
            <p:nvPr/>
          </p:nvSpPr>
          <p:spPr>
            <a:xfrm>
              <a:off x="1120023" y="1853947"/>
              <a:ext cx="4299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Host</a:t>
              </a:r>
            </a:p>
          </p:txBody>
        </p:sp>
      </p:grpSp>
      <p:sp>
        <p:nvSpPr>
          <p:cNvPr id="3" name="Google Shape;267;p22">
            <a:extLst>
              <a:ext uri="{FF2B5EF4-FFF2-40B4-BE49-F238E27FC236}">
                <a16:creationId xmlns:a16="http://schemas.microsoft.com/office/drawing/2014/main" id="{9E770D4E-D988-B713-A0C4-FAF8AE3C73BE}"/>
              </a:ext>
            </a:extLst>
          </p:cNvPr>
          <p:cNvSpPr txBox="1"/>
          <p:nvPr/>
        </p:nvSpPr>
        <p:spPr>
          <a:xfrm>
            <a:off x="1419859" y="2757465"/>
            <a:ext cx="9471140" cy="352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Open Sans"/>
                <a:cs typeface="Poppins" pitchFamily="2" charset="77"/>
                <a:sym typeface="Open Sans"/>
              </a:rPr>
              <a:t>Host cell biology drives the complexity of the purification process, and the resulting questions being asked of the material</a:t>
            </a:r>
          </a:p>
          <a:p>
            <a:pPr marL="917575" marR="0" lvl="1" indent="-28257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How much protein does it produce, and what metabolites must be removed?</a:t>
            </a:r>
          </a:p>
          <a:p>
            <a:pPr marL="917575" marR="0" lvl="1" indent="-28257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Can the host produce the protein in the desired form, or are there modifications?</a:t>
            </a:r>
          </a:p>
          <a:p>
            <a:pPr marL="917575" marR="0" lvl="1" indent="-28257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What are the control points necessary to ensure the final material is safe and functional?</a:t>
            </a:r>
          </a:p>
          <a:p>
            <a:pPr marL="6350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/>
                <a:cs typeface="Poppins" pitchFamily="2" charset="77"/>
                <a:sym typeface="Open Sans"/>
              </a:rPr>
              <a:t>Process complexity can produce a diverse set of intermediate samples that vary in composition, but need to be compared as a cohort in the context of target protein mass balance </a:t>
            </a:r>
          </a:p>
          <a:p>
            <a:pPr marL="915988" marR="0" lvl="0" indent="-280988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Identification of what steps are needed to remove impurities and where protein loss occurs</a:t>
            </a:r>
          </a:p>
          <a:p>
            <a:pPr marL="6350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Open Sans"/>
              <a:cs typeface="Poppins" pitchFamily="2" charset="77"/>
              <a:sym typeface="Open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Open Sans"/>
                <a:cs typeface="Poppins" pitchFamily="2" charset="77"/>
                <a:sym typeface="Open Sans"/>
              </a:rPr>
              <a:t>The final material has a simple matrix that is flexible and can be used in a variety of ways, enabling down-sizing of a variety of assays</a:t>
            </a:r>
          </a:p>
          <a:p>
            <a:pPr marL="917575" marR="0" lvl="1" indent="-28257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Simple base composition: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&gt;70% protein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 fat content &lt;1%, ash/inorganics &lt;10%, carbs &lt;5%</a:t>
            </a:r>
          </a:p>
          <a:p>
            <a:pPr marL="917575" marR="0" lvl="1" indent="-28257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Homogenous, off-white powder</a:t>
            </a:r>
          </a:p>
          <a:p>
            <a:pPr marL="917575" marR="0" lvl="1" indent="-28257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Stable at room temp (dry)</a:t>
            </a:r>
          </a:p>
        </p:txBody>
      </p:sp>
      <p:sp>
        <p:nvSpPr>
          <p:cNvPr id="4" name="Google Shape;97;p14">
            <a:extLst>
              <a:ext uri="{FF2B5EF4-FFF2-40B4-BE49-F238E27FC236}">
                <a16:creationId xmlns:a16="http://schemas.microsoft.com/office/drawing/2014/main" id="{18E07F05-F84A-A7FD-FE25-A302E186A6C5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059235" cy="7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 sz="28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Open Sans SemiBold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253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oppins Medium"/>
              </a:rPr>
              <a:t>Fermentation process samples create complexity and opportunity</a:t>
            </a:r>
          </a:p>
        </p:txBody>
      </p:sp>
    </p:spTree>
    <p:extLst>
      <p:ext uri="{BB962C8B-B14F-4D97-AF65-F5344CB8AC3E}">
        <p14:creationId xmlns:p14="http://schemas.microsoft.com/office/powerpoint/2010/main" val="145586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B8F56E56-8671-D9C9-FF92-3A9C00395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3921" r="31571" b="4325"/>
          <a:stretch/>
        </p:blipFill>
        <p:spPr bwMode="auto">
          <a:xfrm>
            <a:off x="10155424" y="2183053"/>
            <a:ext cx="1637705" cy="235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" name="Google Shape;261;p22" descr="A picture containing food,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96755" y="125981"/>
            <a:ext cx="662479" cy="81798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7;p22">
            <a:extLst>
              <a:ext uri="{FF2B5EF4-FFF2-40B4-BE49-F238E27FC236}">
                <a16:creationId xmlns:a16="http://schemas.microsoft.com/office/drawing/2014/main" id="{DF4EBC4A-2DB5-C0C9-6606-ACCAAF6A08FF}"/>
              </a:ext>
            </a:extLst>
          </p:cNvPr>
          <p:cNvSpPr txBox="1"/>
          <p:nvPr/>
        </p:nvSpPr>
        <p:spPr>
          <a:xfrm>
            <a:off x="435000" y="1585928"/>
            <a:ext cx="5694771" cy="474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Open Sans"/>
                <a:cs typeface="Poppins" pitchFamily="2" charset="77"/>
                <a:sym typeface="Open Sans"/>
              </a:rPr>
              <a:t>Core process metrics rely on target protein tracking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Fermentation Titer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Wingdings" pitchFamily="2" charset="2"/>
              </a:rPr>
              <a:t>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grams of product produced per liter of fermentation volume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Fermentation Productivity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Wingdings" pitchFamily="2" charset="2"/>
              </a:rPr>
              <a:t>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Titer produced per hour 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Fermentation Yield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Wingdings" pitchFamily="2" charset="2"/>
              </a:rPr>
              <a:t>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grams of product produced per gram of sugar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Recovery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Wingdings" pitchFamily="2" charset="2"/>
              </a:rPr>
              <a:t>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% of product obtained after purification from fermentation broth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Purity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Wingdings" pitchFamily="2" charset="2"/>
              </a:rPr>
              <a:t>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grams of product per 100g of final material</a:t>
            </a:r>
          </a:p>
          <a:p>
            <a:pPr marL="461963" marR="0" lvl="0" indent="-45402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Open Sans"/>
                <a:cs typeface="Poppins" pitchFamily="2" charset="77"/>
                <a:sym typeface="Open Sans"/>
              </a:rPr>
              <a:t>Existing standard methods are built for bulk protein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Total protein by Nitrogen content (Dumas/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Kjeldahl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Relies on a validated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92579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material specific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conversion factor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Requires understanding of potential sources of nitrogen in the sample matrix (nitrates, nitrites, ammonia,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etc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Contract testing typically requires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10-25g</a:t>
            </a:r>
          </a:p>
          <a:p>
            <a:pPr marL="461963" marR="0" lvl="0" indent="-45402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Open Sans"/>
                <a:cs typeface="Poppins" pitchFamily="2" charset="77"/>
                <a:sym typeface="Open Sans"/>
              </a:rPr>
              <a:t>Biopharma has built tools to handle these proteins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U/HPLC methods have been built to distinguish different proteins and impurities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Amino Acid Analysis was recommended by FAO for protein determination in novel foods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Mass Spectrometry can be used to identify a target protein in a complex matrix and quantify it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Methods typically require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1 - 500ug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sample and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92579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leverage the sequence identity of the target protein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 but are more expensive</a:t>
            </a:r>
          </a:p>
        </p:txBody>
      </p:sp>
      <p:pic>
        <p:nvPicPr>
          <p:cNvPr id="6148" name="Picture 4" descr="828 Series Combustion | LECO Analytical Instruments">
            <a:extLst>
              <a:ext uri="{FF2B5EF4-FFF2-40B4-BE49-F238E27FC236}">
                <a16:creationId xmlns:a16="http://schemas.microsoft.com/office/drawing/2014/main" id="{0C0893D3-E018-3283-A3B8-354773BEB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r="22294"/>
          <a:stretch/>
        </p:blipFill>
        <p:spPr bwMode="auto">
          <a:xfrm>
            <a:off x="7752011" y="1870675"/>
            <a:ext cx="1622238" cy="188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C4C781B-9F43-F7C6-322B-A19526E03076}"/>
              </a:ext>
            </a:extLst>
          </p:cNvPr>
          <p:cNvGrpSpPr/>
          <p:nvPr/>
        </p:nvGrpSpPr>
        <p:grpSpPr>
          <a:xfrm>
            <a:off x="7207759" y="2925063"/>
            <a:ext cx="1088503" cy="1612587"/>
            <a:chOff x="8037556" y="1131110"/>
            <a:chExt cx="2923838" cy="3838205"/>
          </a:xfrm>
        </p:grpSpPr>
        <p:pic>
          <p:nvPicPr>
            <p:cNvPr id="6150" name="Picture 6" descr="828 Series Combustion | LECO Analytical Instruments">
              <a:extLst>
                <a:ext uri="{FF2B5EF4-FFF2-40B4-BE49-F238E27FC236}">
                  <a16:creationId xmlns:a16="http://schemas.microsoft.com/office/drawing/2014/main" id="{FD9F7028-D02D-5A79-550E-9B48BACA20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38" r="34338"/>
            <a:stretch/>
          </p:blipFill>
          <p:spPr bwMode="auto">
            <a:xfrm>
              <a:off x="8037556" y="1131110"/>
              <a:ext cx="2923838" cy="2161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LECO Africa - News and Updates | 828 Series">
              <a:extLst>
                <a:ext uri="{FF2B5EF4-FFF2-40B4-BE49-F238E27FC236}">
                  <a16:creationId xmlns:a16="http://schemas.microsoft.com/office/drawing/2014/main" id="{989CFB04-FDFC-C546-FFDE-775AABBA5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" t="9658" r="48457" b="11813"/>
            <a:stretch/>
          </p:blipFill>
          <p:spPr bwMode="auto">
            <a:xfrm>
              <a:off x="8039162" y="3292207"/>
              <a:ext cx="2922232" cy="1677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Google Shape;204;p34">
            <a:extLst>
              <a:ext uri="{FF2B5EF4-FFF2-40B4-BE49-F238E27FC236}">
                <a16:creationId xmlns:a16="http://schemas.microsoft.com/office/drawing/2014/main" id="{93D084E9-029F-C32D-8D1C-FBB4E213DE10}"/>
              </a:ext>
            </a:extLst>
          </p:cNvPr>
          <p:cNvSpPr txBox="1"/>
          <p:nvPr/>
        </p:nvSpPr>
        <p:spPr>
          <a:xfrm>
            <a:off x="261592" y="6529700"/>
            <a:ext cx="4586344" cy="29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1- FAO Food and Nutrition Paper 77, Food energy – methods of analysis and conversion factors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C0E5DC-0C90-B5AA-D7DD-7666FC987D67}"/>
              </a:ext>
            </a:extLst>
          </p:cNvPr>
          <p:cNvSpPr txBox="1"/>
          <p:nvPr/>
        </p:nvSpPr>
        <p:spPr>
          <a:xfrm>
            <a:off x="10303679" y="1742681"/>
            <a:ext cx="1341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Waters UPLC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w/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AcqTag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AAA Kit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45ACE3-6899-4166-8EA0-6D44DABC3E0D}"/>
              </a:ext>
            </a:extLst>
          </p:cNvPr>
          <p:cNvSpPr txBox="1"/>
          <p:nvPr/>
        </p:nvSpPr>
        <p:spPr>
          <a:xfrm>
            <a:off x="6743045" y="2092392"/>
            <a:ext cx="1088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Leco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Nitrogen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Analyzer</a:t>
            </a:r>
          </a:p>
        </p:txBody>
      </p:sp>
      <p:sp>
        <p:nvSpPr>
          <p:cNvPr id="10" name="Google Shape;204;p34">
            <a:extLst>
              <a:ext uri="{FF2B5EF4-FFF2-40B4-BE49-F238E27FC236}">
                <a16:creationId xmlns:a16="http://schemas.microsoft.com/office/drawing/2014/main" id="{E52329C1-0946-347D-71A6-247706A52A88}"/>
              </a:ext>
            </a:extLst>
          </p:cNvPr>
          <p:cNvSpPr txBox="1"/>
          <p:nvPr/>
        </p:nvSpPr>
        <p:spPr>
          <a:xfrm>
            <a:off x="6430452" y="6367738"/>
            <a:ext cx="2029752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Image Source: LECO Corp. online catalogue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Image Source: Waters online catalogue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Image Source: </a:t>
            </a:r>
            <a:r>
              <a:rPr kumimoji="0" lang="en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Thermo</a:t>
            </a:r>
            <a:r>
              <a:rPr kumimoji="0" lang="e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Fisher Scientific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731C4F-97A4-FD0A-00DD-0BD0ACA15F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024" y="742501"/>
            <a:ext cx="5242484" cy="630105"/>
          </a:xfrm>
          <a:prstGeom prst="rect">
            <a:avLst/>
          </a:prstGeom>
        </p:spPr>
      </p:pic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139BF230-D329-7058-01FB-1F7B15A20C32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059235" cy="7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 sz="28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Open Sans SemiBold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253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oppins Medium"/>
              </a:rPr>
              <a:t>Accurate protein quant is essential to process development</a:t>
            </a:r>
          </a:p>
        </p:txBody>
      </p:sp>
      <p:pic>
        <p:nvPicPr>
          <p:cNvPr id="11266" name="Picture 2" descr="New Thermo Scientific Orbitrap Exploris Mass Spectrometry Systems - Your  fast-track to confident results: Thermo Scientific Orbitrap Exploris  product family expanded">
            <a:extLst>
              <a:ext uri="{FF2B5EF4-FFF2-40B4-BE49-F238E27FC236}">
                <a16:creationId xmlns:a16="http://schemas.microsoft.com/office/drawing/2014/main" id="{CC5FE946-9FB5-6EEC-5A3A-B11B1302C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1" r="36622" b="14209"/>
          <a:stretch/>
        </p:blipFill>
        <p:spPr bwMode="auto">
          <a:xfrm>
            <a:off x="8850791" y="4366415"/>
            <a:ext cx="1828091" cy="161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51F2F0-1BA6-CD9E-0B67-FD06C1124550}"/>
              </a:ext>
            </a:extLst>
          </p:cNvPr>
          <p:cNvSpPr txBox="1"/>
          <p:nvPr/>
        </p:nvSpPr>
        <p:spPr>
          <a:xfrm>
            <a:off x="9138465" y="5903611"/>
            <a:ext cx="1500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Thermo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Exploris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Mass Spec w/ UHPLC</a:t>
            </a:r>
          </a:p>
        </p:txBody>
      </p:sp>
    </p:spTree>
    <p:extLst>
      <p:ext uri="{BB962C8B-B14F-4D97-AF65-F5344CB8AC3E}">
        <p14:creationId xmlns:p14="http://schemas.microsoft.com/office/powerpoint/2010/main" val="360294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8203">
            <a:extLst>
              <a:ext uri="{FF2B5EF4-FFF2-40B4-BE49-F238E27FC236}">
                <a16:creationId xmlns:a16="http://schemas.microsoft.com/office/drawing/2014/main" id="{4F69D74C-932F-003B-A767-35C6FD089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180" y="3559175"/>
            <a:ext cx="2047867" cy="1357667"/>
          </a:xfrm>
          <a:prstGeom prst="rect">
            <a:avLst/>
          </a:prstGeom>
        </p:spPr>
      </p:pic>
      <p:pic>
        <p:nvPicPr>
          <p:cNvPr id="261" name="Google Shape;261;p22" descr="A picture containing food,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96755" y="125981"/>
            <a:ext cx="662479" cy="81798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7;p22">
            <a:extLst>
              <a:ext uri="{FF2B5EF4-FFF2-40B4-BE49-F238E27FC236}">
                <a16:creationId xmlns:a16="http://schemas.microsoft.com/office/drawing/2014/main" id="{DF4EBC4A-2DB5-C0C9-6606-ACCAAF6A08FF}"/>
              </a:ext>
            </a:extLst>
          </p:cNvPr>
          <p:cNvSpPr txBox="1"/>
          <p:nvPr/>
        </p:nvSpPr>
        <p:spPr>
          <a:xfrm>
            <a:off x="575431" y="1923625"/>
            <a:ext cx="5528246" cy="390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Open Sans"/>
                <a:cs typeface="Poppins" pitchFamily="2" charset="77"/>
                <a:sym typeface="Open Sans"/>
              </a:rPr>
              <a:t>Each process step can impact the target protein quality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Changes in rheological properties (gelling, emulsifying,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viscosifying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Shifts in mouthfeel (hardness, chewiness, water holding)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Changes in flavor (increased bitterness,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etc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marL="23495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Open Sans"/>
                <a:cs typeface="Poppins" pitchFamily="2" charset="77"/>
                <a:sym typeface="Open Sans"/>
              </a:rPr>
              <a:t>Host-cell biology can have the largest impact on target protein quality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Hyperglycosylation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can increase the protein mass by 2-10x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Proteolytic activity shifts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can yield either truncated or elongated products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Misfolding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in the cell (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- scrambled disulfide connectivity) can alter the protein structure and impact food function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Open Sans"/>
                <a:cs typeface="Poppins" pitchFamily="2" charset="77"/>
                <a:sym typeface="Open Sans"/>
              </a:rPr>
              <a:t>Biopharma has developed an extensive toolkit for PTM characterization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Liquid chromatography,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MassSpec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 and capillary electrophoresis are all routinely used for therapeutic antibodies</a:t>
            </a:r>
          </a:p>
          <a:p>
            <a:pPr marL="461963" marR="0" lvl="1" indent="-227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These tools are rarely deployed for proteins outside of biopharma or academic environments, primarily due to cost and the need for target analyte specific adjustments</a:t>
            </a:r>
          </a:p>
        </p:txBody>
      </p:sp>
      <p:sp>
        <p:nvSpPr>
          <p:cNvPr id="4" name="Google Shape;204;p34">
            <a:extLst>
              <a:ext uri="{FF2B5EF4-FFF2-40B4-BE49-F238E27FC236}">
                <a16:creationId xmlns:a16="http://schemas.microsoft.com/office/drawing/2014/main" id="{93D084E9-029F-C32D-8D1C-FBB4E213DE10}"/>
              </a:ext>
            </a:extLst>
          </p:cNvPr>
          <p:cNvSpPr txBox="1"/>
          <p:nvPr/>
        </p:nvSpPr>
        <p:spPr>
          <a:xfrm>
            <a:off x="9354033" y="6504452"/>
            <a:ext cx="2373961" cy="29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r>
              <a:rPr kumimoji="0" lang="e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Image Source: Agilent Technologies application note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5D49910-4010-8B3B-928F-1564AB85E58A}"/>
              </a:ext>
            </a:extLst>
          </p:cNvPr>
          <p:cNvGrpSpPr/>
          <p:nvPr/>
        </p:nvGrpSpPr>
        <p:grpSpPr>
          <a:xfrm>
            <a:off x="7333864" y="2095490"/>
            <a:ext cx="836911" cy="833170"/>
            <a:chOff x="7583802" y="3206402"/>
            <a:chExt cx="836911" cy="1161565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1EE1628-CB8A-D038-45C8-2BE00B101814}"/>
                </a:ext>
              </a:extLst>
            </p:cNvPr>
            <p:cNvSpPr/>
            <p:nvPr/>
          </p:nvSpPr>
          <p:spPr>
            <a:xfrm>
              <a:off x="7583802" y="3881448"/>
              <a:ext cx="836911" cy="48651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Protein</a:t>
              </a:r>
            </a:p>
          </p:txBody>
        </p:sp>
        <p:pic>
          <p:nvPicPr>
            <p:cNvPr id="54" name="Picture 2" descr="Carbohydrate">
              <a:extLst>
                <a:ext uri="{FF2B5EF4-FFF2-40B4-BE49-F238E27FC236}">
                  <a16:creationId xmlns:a16="http://schemas.microsoft.com/office/drawing/2014/main" id="{D53EA918-03F7-9A70-54A9-7FB2A46864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87" r="69353"/>
            <a:stretch/>
          </p:blipFill>
          <p:spPr bwMode="auto">
            <a:xfrm>
              <a:off x="7662189" y="3206402"/>
              <a:ext cx="431622" cy="668756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27AAACB-047E-DA79-92D4-4A3AC7AF5033}"/>
              </a:ext>
            </a:extLst>
          </p:cNvPr>
          <p:cNvCxnSpPr>
            <a:cxnSpLocks/>
          </p:cNvCxnSpPr>
          <p:nvPr/>
        </p:nvCxnSpPr>
        <p:spPr>
          <a:xfrm flipV="1">
            <a:off x="8286962" y="2722414"/>
            <a:ext cx="696393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180BEBA-0E5A-4F5A-C1B2-08BA8312A293}"/>
              </a:ext>
            </a:extLst>
          </p:cNvPr>
          <p:cNvGrpSpPr/>
          <p:nvPr/>
        </p:nvGrpSpPr>
        <p:grpSpPr>
          <a:xfrm>
            <a:off x="9032100" y="1062843"/>
            <a:ext cx="1613690" cy="1841133"/>
            <a:chOff x="10269687" y="3604429"/>
            <a:chExt cx="1472314" cy="2127501"/>
          </a:xfrm>
        </p:grpSpPr>
        <p:pic>
          <p:nvPicPr>
            <p:cNvPr id="58" name="Picture 6" descr="Yeast Display System">
              <a:extLst>
                <a:ext uri="{FF2B5EF4-FFF2-40B4-BE49-F238E27FC236}">
                  <a16:creationId xmlns:a16="http://schemas.microsoft.com/office/drawing/2014/main" id="{27CBFE07-72EF-F23C-89A6-6ECEFF8230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65" b="23124"/>
            <a:stretch/>
          </p:blipFill>
          <p:spPr bwMode="auto">
            <a:xfrm>
              <a:off x="10269687" y="3604429"/>
              <a:ext cx="1472314" cy="1718340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B918A50-81A0-048B-60DA-903D1950D873}"/>
                </a:ext>
              </a:extLst>
            </p:cNvPr>
            <p:cNvSpPr/>
            <p:nvPr/>
          </p:nvSpPr>
          <p:spPr>
            <a:xfrm>
              <a:off x="10331220" y="5312326"/>
              <a:ext cx="836911" cy="41960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Protein</a:t>
              </a:r>
            </a:p>
          </p:txBody>
        </p:sp>
      </p:grpSp>
      <p:sp>
        <p:nvSpPr>
          <p:cNvPr id="8192" name="TextBox 8191">
            <a:extLst>
              <a:ext uri="{FF2B5EF4-FFF2-40B4-BE49-F238E27FC236}">
                <a16:creationId xmlns:a16="http://schemas.microsoft.com/office/drawing/2014/main" id="{2B0ECF63-FBAF-4538-1810-66168738B234}"/>
              </a:ext>
            </a:extLst>
          </p:cNvPr>
          <p:cNvSpPr txBox="1"/>
          <p:nvPr/>
        </p:nvSpPr>
        <p:spPr>
          <a:xfrm>
            <a:off x="8236030" y="2559161"/>
            <a:ext cx="728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Run-away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glycosylation</a:t>
            </a:r>
          </a:p>
        </p:txBody>
      </p:sp>
      <p:grpSp>
        <p:nvGrpSpPr>
          <p:cNvPr id="8194" name="Group 8193">
            <a:extLst>
              <a:ext uri="{FF2B5EF4-FFF2-40B4-BE49-F238E27FC236}">
                <a16:creationId xmlns:a16="http://schemas.microsoft.com/office/drawing/2014/main" id="{93D9B449-51EC-55E2-C661-80197E521751}"/>
              </a:ext>
            </a:extLst>
          </p:cNvPr>
          <p:cNvGrpSpPr/>
          <p:nvPr/>
        </p:nvGrpSpPr>
        <p:grpSpPr>
          <a:xfrm>
            <a:off x="9493580" y="2890607"/>
            <a:ext cx="2464330" cy="1532567"/>
            <a:chOff x="2673504" y="3692876"/>
            <a:chExt cx="4697205" cy="3139185"/>
          </a:xfrm>
        </p:grpSpPr>
        <p:pic>
          <p:nvPicPr>
            <p:cNvPr id="8195" name="Picture 8194">
              <a:extLst>
                <a:ext uri="{FF2B5EF4-FFF2-40B4-BE49-F238E27FC236}">
                  <a16:creationId xmlns:a16="http://schemas.microsoft.com/office/drawing/2014/main" id="{11DDC753-9176-BCAE-5FCA-250A8C55A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73504" y="3874924"/>
              <a:ext cx="4697205" cy="2957137"/>
            </a:xfrm>
            <a:prstGeom prst="rect">
              <a:avLst/>
            </a:prstGeom>
          </p:spPr>
        </p:pic>
        <p:sp>
          <p:nvSpPr>
            <p:cNvPr id="8197" name="Rectangle 8196">
              <a:extLst>
                <a:ext uri="{FF2B5EF4-FFF2-40B4-BE49-F238E27FC236}">
                  <a16:creationId xmlns:a16="http://schemas.microsoft.com/office/drawing/2014/main" id="{FC686E46-AA31-5217-867E-182603A5552C}"/>
                </a:ext>
              </a:extLst>
            </p:cNvPr>
            <p:cNvSpPr/>
            <p:nvPr/>
          </p:nvSpPr>
          <p:spPr>
            <a:xfrm>
              <a:off x="4116625" y="4482080"/>
              <a:ext cx="862641" cy="4108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+162</a:t>
              </a:r>
            </a:p>
          </p:txBody>
        </p:sp>
        <p:sp>
          <p:nvSpPr>
            <p:cNvPr id="8198" name="Rectangle 8197">
              <a:extLst>
                <a:ext uri="{FF2B5EF4-FFF2-40B4-BE49-F238E27FC236}">
                  <a16:creationId xmlns:a16="http://schemas.microsoft.com/office/drawing/2014/main" id="{267DC54A-3283-147D-C248-766C92ADCE87}"/>
                </a:ext>
              </a:extLst>
            </p:cNvPr>
            <p:cNvSpPr/>
            <p:nvPr/>
          </p:nvSpPr>
          <p:spPr>
            <a:xfrm>
              <a:off x="4670226" y="3692876"/>
              <a:ext cx="862641" cy="4108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+162</a:t>
              </a:r>
            </a:p>
          </p:txBody>
        </p:sp>
        <p:sp>
          <p:nvSpPr>
            <p:cNvPr id="8199" name="Rectangle 8198">
              <a:extLst>
                <a:ext uri="{FF2B5EF4-FFF2-40B4-BE49-F238E27FC236}">
                  <a16:creationId xmlns:a16="http://schemas.microsoft.com/office/drawing/2014/main" id="{B9C6F6D4-6F70-A42D-0BEE-8E81060D1E92}"/>
                </a:ext>
              </a:extLst>
            </p:cNvPr>
            <p:cNvSpPr/>
            <p:nvPr/>
          </p:nvSpPr>
          <p:spPr>
            <a:xfrm>
              <a:off x="5262522" y="5030383"/>
              <a:ext cx="862641" cy="4108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+162</a:t>
              </a:r>
            </a:p>
          </p:txBody>
        </p:sp>
        <p:sp>
          <p:nvSpPr>
            <p:cNvPr id="8200" name="Rectangle 8199">
              <a:extLst>
                <a:ext uri="{FF2B5EF4-FFF2-40B4-BE49-F238E27FC236}">
                  <a16:creationId xmlns:a16="http://schemas.microsoft.com/office/drawing/2014/main" id="{9E10B927-149E-C25A-858C-85992DA31051}"/>
                </a:ext>
              </a:extLst>
            </p:cNvPr>
            <p:cNvSpPr/>
            <p:nvPr/>
          </p:nvSpPr>
          <p:spPr>
            <a:xfrm>
              <a:off x="5879728" y="5145990"/>
              <a:ext cx="862641" cy="4108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+162</a:t>
              </a:r>
            </a:p>
          </p:txBody>
        </p:sp>
        <p:cxnSp>
          <p:nvCxnSpPr>
            <p:cNvPr id="8201" name="Elbow Connector 8200">
              <a:extLst>
                <a:ext uri="{FF2B5EF4-FFF2-40B4-BE49-F238E27FC236}">
                  <a16:creationId xmlns:a16="http://schemas.microsoft.com/office/drawing/2014/main" id="{4E039D4E-1EDC-67A4-02D3-56DCBD5F4E2F}"/>
                </a:ext>
              </a:extLst>
            </p:cNvPr>
            <p:cNvCxnSpPr/>
            <p:nvPr/>
          </p:nvCxnSpPr>
          <p:spPr>
            <a:xfrm rot="5400000" flipH="1" flipV="1">
              <a:off x="3640975" y="5258651"/>
              <a:ext cx="1024856" cy="451366"/>
            </a:xfrm>
            <a:prstGeom prst="bentConnector3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2" name="Elbow Connector 8201">
              <a:extLst>
                <a:ext uri="{FF2B5EF4-FFF2-40B4-BE49-F238E27FC236}">
                  <a16:creationId xmlns:a16="http://schemas.microsoft.com/office/drawing/2014/main" id="{E62E8FE9-692A-A98D-6604-3A86C5157F11}"/>
                </a:ext>
              </a:extLst>
            </p:cNvPr>
            <p:cNvCxnSpPr/>
            <p:nvPr/>
          </p:nvCxnSpPr>
          <p:spPr>
            <a:xfrm rot="5400000" flipH="1" flipV="1">
              <a:off x="4454520" y="4067864"/>
              <a:ext cx="445599" cy="384771"/>
            </a:xfrm>
            <a:prstGeom prst="bentConnector3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3" name="Elbow Connector 8202">
              <a:extLst>
                <a:ext uri="{FF2B5EF4-FFF2-40B4-BE49-F238E27FC236}">
                  <a16:creationId xmlns:a16="http://schemas.microsoft.com/office/drawing/2014/main" id="{4921AE9B-111F-FE0C-5384-5171E45DC241}"/>
                </a:ext>
              </a:extLst>
            </p:cNvPr>
            <p:cNvCxnSpPr/>
            <p:nvPr/>
          </p:nvCxnSpPr>
          <p:spPr>
            <a:xfrm rot="16200000" flipH="1">
              <a:off x="4974649" y="4326441"/>
              <a:ext cx="835865" cy="394812"/>
            </a:xfrm>
            <a:prstGeom prst="bentConnector3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408144-12A1-0C15-988D-67F83F575A40}"/>
              </a:ext>
            </a:extLst>
          </p:cNvPr>
          <p:cNvCxnSpPr>
            <a:cxnSpLocks/>
          </p:cNvCxnSpPr>
          <p:nvPr/>
        </p:nvCxnSpPr>
        <p:spPr>
          <a:xfrm flipV="1">
            <a:off x="8899190" y="3427286"/>
            <a:ext cx="1238231" cy="691483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97;p14">
            <a:extLst>
              <a:ext uri="{FF2B5EF4-FFF2-40B4-BE49-F238E27FC236}">
                <a16:creationId xmlns:a16="http://schemas.microsoft.com/office/drawing/2014/main" id="{A1DCA8D0-15C8-AFF8-3076-E4FB04CDAED7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059235" cy="7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SemiBold"/>
              <a:buNone/>
              <a:defRPr sz="28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Open Sans SemiBold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253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oppins Medium"/>
              </a:rPr>
              <a:t>Post-translational modifications may impact function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854D38-7B18-3ED2-9B00-F9D87B1DB2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070" y="751163"/>
            <a:ext cx="5931955" cy="7623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C79E9D-DFCD-3850-EE77-979640AF3B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5175" y="5380922"/>
            <a:ext cx="44577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982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69AB4C"/>
      </a:dk1>
      <a:lt1>
        <a:srgbClr val="FFFFFF"/>
      </a:lt1>
      <a:dk2>
        <a:srgbClr val="595959"/>
      </a:dk2>
      <a:lt2>
        <a:srgbClr val="6BAD4E"/>
      </a:lt2>
      <a:accent1>
        <a:srgbClr val="27513A"/>
      </a:accent1>
      <a:accent2>
        <a:srgbClr val="64934D"/>
      </a:accent2>
      <a:accent3>
        <a:srgbClr val="B24168"/>
      </a:accent3>
      <a:accent4>
        <a:srgbClr val="E9B856"/>
      </a:accent4>
      <a:accent5>
        <a:srgbClr val="D27743"/>
      </a:accent5>
      <a:accent6>
        <a:srgbClr val="B4CD5B"/>
      </a:accent6>
      <a:hlink>
        <a:srgbClr val="6493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1730</Words>
  <Application>Microsoft Office PowerPoint</Application>
  <PresentationFormat>Widescreen</PresentationFormat>
  <Paragraphs>197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ElsevierGulliver</vt:lpstr>
      <vt:lpstr>Open Sans</vt:lpstr>
      <vt:lpstr>Open Sans SemiBold</vt:lpstr>
      <vt:lpstr>Poppins</vt:lpstr>
      <vt:lpstr>Poppins Medium</vt:lpstr>
      <vt:lpstr>Symbol</vt:lpstr>
      <vt:lpstr>Wingdings</vt:lpstr>
      <vt:lpstr>Simple Light</vt:lpstr>
      <vt:lpstr>1_Office Theme</vt:lpstr>
      <vt:lpstr>PowerPoint Presentation</vt:lpstr>
      <vt:lpstr>Plant-based foods are booming, but key barriers remain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Madonna</dc:creator>
  <cp:lastModifiedBy>Vernora R Petty</cp:lastModifiedBy>
  <cp:revision>3</cp:revision>
  <dcterms:created xsi:type="dcterms:W3CDTF">2024-01-16T08:41:23Z</dcterms:created>
  <dcterms:modified xsi:type="dcterms:W3CDTF">2024-01-16T17:41:48Z</dcterms:modified>
</cp:coreProperties>
</file>