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11" r:id="rId2"/>
    <p:sldId id="325" r:id="rId3"/>
    <p:sldId id="326" r:id="rId4"/>
    <p:sldId id="327" r:id="rId5"/>
    <p:sldId id="334" r:id="rId6"/>
    <p:sldId id="335" r:id="rId7"/>
    <p:sldId id="302" r:id="rId8"/>
    <p:sldId id="304" r:id="rId9"/>
    <p:sldId id="312" r:id="rId10"/>
    <p:sldId id="318" r:id="rId11"/>
    <p:sldId id="271" r:id="rId12"/>
    <p:sldId id="310" r:id="rId13"/>
    <p:sldId id="315" r:id="rId14"/>
    <p:sldId id="336" r:id="rId15"/>
    <p:sldId id="314" r:id="rId16"/>
    <p:sldId id="313" r:id="rId17"/>
    <p:sldId id="316" r:id="rId18"/>
    <p:sldId id="259" r:id="rId19"/>
    <p:sldId id="317" r:id="rId20"/>
    <p:sldId id="294" r:id="rId21"/>
    <p:sldId id="321" r:id="rId22"/>
    <p:sldId id="330" r:id="rId23"/>
    <p:sldId id="306"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991" autoAdjust="0"/>
    <p:restoredTop sz="95737" autoAdjust="0"/>
  </p:normalViewPr>
  <p:slideViewPr>
    <p:cSldViewPr snapToGrid="0">
      <p:cViewPr varScale="1">
        <p:scale>
          <a:sx n="78" d="100"/>
          <a:sy n="78" d="100"/>
        </p:scale>
        <p:origin x="132" y="312"/>
      </p:cViewPr>
      <p:guideLst>
        <p:guide orient="horz" pos="2160"/>
        <p:guide pos="3840"/>
      </p:guideLst>
    </p:cSldViewPr>
  </p:slideViewPr>
  <p:outlineViewPr>
    <p:cViewPr>
      <p:scale>
        <a:sx n="33" d="100"/>
        <a:sy n="33" d="100"/>
      </p:scale>
      <p:origin x="42" y="462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p:scale>
          <a:sx n="59" d="100"/>
          <a:sy n="59" d="100"/>
        </p:scale>
        <p:origin x="-2658"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FE7293C-8563-4EB3-A6C8-153476A8E7E8}" type="datetimeFigureOut">
              <a:rPr lang="en-US" smtClean="0"/>
              <a:t>4/21/2016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50D7D10-4989-4E29-B891-7D63FC0BED3C}" type="slidenum">
              <a:rPr lang="en-US" smtClean="0"/>
              <a:t>‹#›</a:t>
            </a:fld>
            <a:endParaRPr lang="en-US"/>
          </a:p>
        </p:txBody>
      </p:sp>
    </p:spTree>
    <p:extLst>
      <p:ext uri="{BB962C8B-B14F-4D97-AF65-F5344CB8AC3E}">
        <p14:creationId xmlns:p14="http://schemas.microsoft.com/office/powerpoint/2010/main" val="1117782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F02C540-D053-4FB2-9C02-F812CED7B02A}" type="datetimeFigureOut">
              <a:rPr lang="en-US" smtClean="0"/>
              <a:t>4/21/2016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502F312-AA8C-4621-BCD1-E59F1CA6B3E4}" type="slidenum">
              <a:rPr lang="en-US" smtClean="0"/>
              <a:t>‹#›</a:t>
            </a:fld>
            <a:endParaRPr lang="en-US"/>
          </a:p>
        </p:txBody>
      </p:sp>
    </p:spTree>
    <p:extLst>
      <p:ext uri="{BB962C8B-B14F-4D97-AF65-F5344CB8AC3E}">
        <p14:creationId xmlns:p14="http://schemas.microsoft.com/office/powerpoint/2010/main" val="187419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DAY 2: 9:15 – 9:30 a.m.</a:t>
            </a:r>
          </a:p>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a:t>
            </a:fld>
            <a:endParaRPr lang="en-US"/>
          </a:p>
        </p:txBody>
      </p:sp>
    </p:spTree>
    <p:extLst>
      <p:ext uri="{BB962C8B-B14F-4D97-AF65-F5344CB8AC3E}">
        <p14:creationId xmlns:p14="http://schemas.microsoft.com/office/powerpoint/2010/main" val="302073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12</a:t>
            </a:fld>
            <a:endParaRPr lang="en-US"/>
          </a:p>
        </p:txBody>
      </p:sp>
    </p:spTree>
    <p:extLst>
      <p:ext uri="{BB962C8B-B14F-4D97-AF65-F5344CB8AC3E}">
        <p14:creationId xmlns:p14="http://schemas.microsoft.com/office/powerpoint/2010/main" val="311654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a:t>
            </a:r>
            <a:r>
              <a:rPr lang="en-US" baseline="0" dirty="0" smtClean="0"/>
              <a:t> 10:45-10:55 (10 min) Open dialogue with all attendees.  Use flip charts to record, if available?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13</a:t>
            </a:fld>
            <a:endParaRPr lang="en-US"/>
          </a:p>
        </p:txBody>
      </p:sp>
    </p:spTree>
    <p:extLst>
      <p:ext uri="{BB962C8B-B14F-4D97-AF65-F5344CB8AC3E}">
        <p14:creationId xmlns:p14="http://schemas.microsoft.com/office/powerpoint/2010/main" val="265806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a:t>
            </a:r>
            <a:r>
              <a:rPr lang="en-US" baseline="0" dirty="0" smtClean="0"/>
              <a:t> 2: 10:55 – 10:57 a.m. (2 min) read and let them digest/write down the details</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15</a:t>
            </a:fld>
            <a:endParaRPr lang="en-US"/>
          </a:p>
        </p:txBody>
      </p:sp>
    </p:spTree>
    <p:extLst>
      <p:ext uri="{BB962C8B-B14F-4D97-AF65-F5344CB8AC3E}">
        <p14:creationId xmlns:p14="http://schemas.microsoft.com/office/powerpoint/2010/main" val="128634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10:57-11:16</a:t>
            </a:r>
            <a:r>
              <a:rPr lang="en-US" baseline="0" dirty="0" smtClean="0"/>
              <a:t> a.m.  (8-9 min for them to write + 8-10 min to discuss) work in pairs</a:t>
            </a:r>
            <a:endParaRPr lang="en-US" dirty="0" smtClean="0"/>
          </a:p>
          <a:p>
            <a:endParaRPr lang="en-US" dirty="0" smtClean="0"/>
          </a:p>
          <a:p>
            <a:endParaRPr lang="en-US" dirty="0" smtClean="0"/>
          </a:p>
          <a:p>
            <a:r>
              <a:rPr lang="en-US" dirty="0" smtClean="0"/>
              <a:t>Provide FDA-based</a:t>
            </a:r>
            <a:r>
              <a:rPr lang="en-US" baseline="0" dirty="0" smtClean="0"/>
              <a:t> template either as hard copy or on screen</a:t>
            </a:r>
          </a:p>
          <a:p>
            <a:endParaRPr lang="en-US" baseline="0" dirty="0" smtClean="0"/>
          </a:p>
          <a:p>
            <a:r>
              <a:rPr lang="en-US" dirty="0" smtClean="0"/>
              <a:t>All bags have on them the company name and address and are stamped with a code that indicates the: </a:t>
            </a:r>
          </a:p>
          <a:p>
            <a:pPr lvl="1"/>
            <a:r>
              <a:rPr lang="en-US" dirty="0" smtClean="0"/>
              <a:t>Julian processing date </a:t>
            </a:r>
          </a:p>
          <a:p>
            <a:pPr lvl="1"/>
            <a:r>
              <a:rPr lang="en-US" dirty="0" smtClean="0"/>
              <a:t>production line</a:t>
            </a:r>
          </a:p>
          <a:p>
            <a:pPr lvl="1"/>
            <a:r>
              <a:rPr lang="en-US" dirty="0" smtClean="0"/>
              <a:t>a Best by Date (BBD)</a:t>
            </a:r>
          </a:p>
          <a:p>
            <a:endParaRPr lang="en-US" baseline="0" dirty="0" smtClean="0"/>
          </a:p>
        </p:txBody>
      </p:sp>
      <p:sp>
        <p:nvSpPr>
          <p:cNvPr id="4" name="Slide Number Placeholder 3"/>
          <p:cNvSpPr>
            <a:spLocks noGrp="1"/>
          </p:cNvSpPr>
          <p:nvPr>
            <p:ph type="sldNum" sz="quarter" idx="10"/>
          </p:nvPr>
        </p:nvSpPr>
        <p:spPr/>
        <p:txBody>
          <a:bodyPr/>
          <a:lstStyle/>
          <a:p>
            <a:fld id="{E502F312-AA8C-4621-BCD1-E59F1CA6B3E4}" type="slidenum">
              <a:rPr lang="en-US" smtClean="0"/>
              <a:t>16</a:t>
            </a:fld>
            <a:endParaRPr lang="en-US"/>
          </a:p>
        </p:txBody>
      </p:sp>
    </p:spTree>
    <p:extLst>
      <p:ext uri="{BB962C8B-B14F-4D97-AF65-F5344CB8AC3E}">
        <p14:creationId xmlns:p14="http://schemas.microsoft.com/office/powerpoint/2010/main" val="16067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11:16- 11:26 a.m. (10 min) work as pairs</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17</a:t>
            </a:fld>
            <a:endParaRPr lang="en-US"/>
          </a:p>
        </p:txBody>
      </p:sp>
    </p:spTree>
    <p:extLst>
      <p:ext uri="{BB962C8B-B14F-4D97-AF65-F5344CB8AC3E}">
        <p14:creationId xmlns:p14="http://schemas.microsoft.com/office/powerpoint/2010/main" val="327696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11:26 – 11:28</a:t>
            </a:r>
            <a:r>
              <a:rPr lang="en-US" baseline="0" dirty="0" smtClean="0"/>
              <a:t> a.m.  (2 min) the next series of slides are more to simulate the numerous and constant interruptions that one experiences as the situation constantly changes.</a:t>
            </a:r>
          </a:p>
          <a:p>
            <a:endParaRPr lang="en-US" baseline="0" dirty="0" smtClean="0"/>
          </a:p>
          <a:p>
            <a:r>
              <a:rPr lang="en-US" baseline="0" dirty="0" smtClean="0"/>
              <a:t>Does this change anything?  Will you need more help with social media? With phones? </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18</a:t>
            </a:fld>
            <a:endParaRPr lang="en-US"/>
          </a:p>
        </p:txBody>
      </p:sp>
    </p:spTree>
    <p:extLst>
      <p:ext uri="{BB962C8B-B14F-4D97-AF65-F5344CB8AC3E}">
        <p14:creationId xmlns:p14="http://schemas.microsoft.com/office/powerpoint/2010/main" val="4221129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11:28 – 11:29</a:t>
            </a:r>
            <a:r>
              <a:rPr lang="en-US" baseline="0" dirty="0" smtClean="0"/>
              <a:t> a.m. </a:t>
            </a:r>
            <a:r>
              <a:rPr lang="en-US" dirty="0" smtClean="0"/>
              <a:t>(1 min)</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19</a:t>
            </a:fld>
            <a:endParaRPr lang="en-US"/>
          </a:p>
        </p:txBody>
      </p:sp>
    </p:spTree>
    <p:extLst>
      <p:ext uri="{BB962C8B-B14F-4D97-AF65-F5344CB8AC3E}">
        <p14:creationId xmlns:p14="http://schemas.microsoft.com/office/powerpoint/2010/main" val="26287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11:29</a:t>
            </a:r>
            <a:r>
              <a:rPr lang="en-US" baseline="0" dirty="0" smtClean="0"/>
              <a:t> – 11:30 a.m. </a:t>
            </a:r>
            <a:r>
              <a:rPr lang="en-US" dirty="0" smtClean="0"/>
              <a:t>(1 min)</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20</a:t>
            </a:fld>
            <a:endParaRPr lang="en-US"/>
          </a:p>
        </p:txBody>
      </p:sp>
    </p:spTree>
    <p:extLst>
      <p:ext uri="{BB962C8B-B14F-4D97-AF65-F5344CB8AC3E}">
        <p14:creationId xmlns:p14="http://schemas.microsoft.com/office/powerpoint/2010/main" val="2241459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a:t>
            </a:r>
            <a:r>
              <a:rPr lang="en-US" baseline="0" dirty="0" smtClean="0"/>
              <a:t> 11:43 – 11:58 a.m. (15 min) discuss as one group</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Go back through slides to prompt discussion</a:t>
            </a:r>
          </a:p>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21</a:t>
            </a:fld>
            <a:endParaRPr lang="en-US"/>
          </a:p>
        </p:txBody>
      </p:sp>
    </p:spTree>
    <p:extLst>
      <p:ext uri="{BB962C8B-B14F-4D97-AF65-F5344CB8AC3E}">
        <p14:creationId xmlns:p14="http://schemas.microsoft.com/office/powerpoint/2010/main" val="3554734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22</a:t>
            </a:fld>
            <a:endParaRPr lang="en-US"/>
          </a:p>
        </p:txBody>
      </p:sp>
    </p:spTree>
    <p:extLst>
      <p:ext uri="{BB962C8B-B14F-4D97-AF65-F5344CB8AC3E}">
        <p14:creationId xmlns:p14="http://schemas.microsoft.com/office/powerpoint/2010/main" val="146906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2: 9:00 – 9:01 a.m. </a:t>
            </a:r>
            <a:r>
              <a:rPr lang="en-US" baseline="0" dirty="0" smtClean="0"/>
              <a:t>(1 min)</a:t>
            </a:r>
          </a:p>
          <a:p>
            <a:endParaRPr lang="en-US" baseline="0" dirty="0" smtClean="0"/>
          </a:p>
          <a:p>
            <a:r>
              <a:rPr lang="en-US" dirty="0" smtClean="0"/>
              <a:t>Recap of Day 1 Scenario &amp; Discussion</a:t>
            </a:r>
          </a:p>
        </p:txBody>
      </p:sp>
      <p:sp>
        <p:nvSpPr>
          <p:cNvPr id="4" name="Slide Number Placeholder 3"/>
          <p:cNvSpPr>
            <a:spLocks noGrp="1"/>
          </p:cNvSpPr>
          <p:nvPr>
            <p:ph type="sldNum" sz="quarter" idx="10"/>
          </p:nvPr>
        </p:nvSpPr>
        <p:spPr/>
        <p:txBody>
          <a:bodyPr/>
          <a:lstStyle/>
          <a:p>
            <a:fld id="{E502F312-AA8C-4621-BCD1-E59F1CA6B3E4}" type="slidenum">
              <a:rPr lang="en-US" smtClean="0"/>
              <a:t>2</a:t>
            </a:fld>
            <a:endParaRPr lang="en-US"/>
          </a:p>
        </p:txBody>
      </p:sp>
    </p:spTree>
    <p:extLst>
      <p:ext uri="{BB962C8B-B14F-4D97-AF65-F5344CB8AC3E}">
        <p14:creationId xmlns:p14="http://schemas.microsoft.com/office/powerpoint/2010/main" val="4019312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23</a:t>
            </a:fld>
            <a:endParaRPr lang="en-US"/>
          </a:p>
        </p:txBody>
      </p:sp>
    </p:spTree>
    <p:extLst>
      <p:ext uri="{BB962C8B-B14F-4D97-AF65-F5344CB8AC3E}">
        <p14:creationId xmlns:p14="http://schemas.microsoft.com/office/powerpoint/2010/main" val="389518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9:01 – 9:02 p.m. </a:t>
            </a:r>
            <a:r>
              <a:rPr lang="en-US" baseline="0" dirty="0" smtClean="0"/>
              <a:t>(1 min)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502F312-AA8C-4621-BCD1-E59F1CA6B3E4}" type="slidenum">
              <a:rPr lang="en-US" smtClean="0"/>
              <a:t>3</a:t>
            </a:fld>
            <a:endParaRPr lang="en-US"/>
          </a:p>
        </p:txBody>
      </p:sp>
    </p:spTree>
    <p:extLst>
      <p:ext uri="{BB962C8B-B14F-4D97-AF65-F5344CB8AC3E}">
        <p14:creationId xmlns:p14="http://schemas.microsoft.com/office/powerpoint/2010/main" val="9009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DAY 2: 9:02 – 9:03 a.m. (1 min)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Facilitator Questions: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was</a:t>
            </a:r>
            <a:r>
              <a:rPr lang="en-US" baseline="0" dirty="0" smtClean="0"/>
              <a:t> the company phone number conveyed</a:t>
            </a:r>
            <a:r>
              <a:rPr lang="en-US" dirty="0" smtClean="0"/>
              <a:t>? Verbally or in</a:t>
            </a:r>
            <a:r>
              <a:rPr lang="en-US" baseline="0" dirty="0" smtClean="0"/>
              <a:t> a FB reply? If verbally, can </a:t>
            </a:r>
            <a:r>
              <a:rPr lang="en-US" baseline="0" dirty="0" err="1" smtClean="0"/>
              <a:t>RetailerA</a:t>
            </a:r>
            <a:r>
              <a:rPr lang="en-US" baseline="0" dirty="0" smtClean="0"/>
              <a:t> give us this person’s phone number?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Has Company1 received any similar complaints either directly or indirectly?</a:t>
            </a:r>
          </a:p>
          <a:p>
            <a:r>
              <a:rPr lang="en-US" dirty="0" smtClean="0"/>
              <a:t>What are the internal</a:t>
            </a:r>
            <a:r>
              <a:rPr lang="en-US" baseline="0" dirty="0" smtClean="0"/>
              <a:t> approval processes that you have to go through to be able to respond?</a:t>
            </a:r>
          </a:p>
          <a:p>
            <a:r>
              <a:rPr lang="en-US" baseline="0" dirty="0" smtClean="0"/>
              <a:t>Who are your audiences (potential audiences). Would it have helped to have these identified in advance?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What to do?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 receptionist a head up and remind her/him of company routing 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 consumer affairs desk heads up. Tell them that you will have approved messages for them soon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Identify audiences with whom company may need to communicate re this (consumers, media, customers, employees)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Draft messaging points (for whom?) Who will approve? is legal available to 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Draft holding statement, </a:t>
            </a:r>
            <a:r>
              <a:rPr lang="en-US" dirty="0" smtClean="0"/>
              <a:t>What are the internal</a:t>
            </a:r>
            <a:r>
              <a:rPr lang="en-US" baseline="0" dirty="0" smtClean="0"/>
              <a:t> approval processes that you have to go through to be able to use the messaging points and statement?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Meet with Digital Communities Manager – does VP of Sales need to be involved? Do you have to go through VP of Sales?</a:t>
            </a:r>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4</a:t>
            </a:fld>
            <a:endParaRPr lang="en-US"/>
          </a:p>
        </p:txBody>
      </p:sp>
    </p:spTree>
    <p:extLst>
      <p:ext uri="{BB962C8B-B14F-4D97-AF65-F5344CB8AC3E}">
        <p14:creationId xmlns:p14="http://schemas.microsoft.com/office/powerpoint/2010/main" val="302789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 9:03 – 9:05 a.m. (2 min)</a:t>
            </a:r>
          </a:p>
          <a:p>
            <a:endParaRPr lang="en-US" dirty="0" smtClean="0"/>
          </a:p>
        </p:txBody>
      </p:sp>
      <p:sp>
        <p:nvSpPr>
          <p:cNvPr id="4" name="Slide Number Placeholder 3"/>
          <p:cNvSpPr>
            <a:spLocks noGrp="1"/>
          </p:cNvSpPr>
          <p:nvPr>
            <p:ph type="sldNum" sz="quarter" idx="10"/>
          </p:nvPr>
        </p:nvSpPr>
        <p:spPr/>
        <p:txBody>
          <a:bodyPr/>
          <a:lstStyle/>
          <a:p>
            <a:fld id="{E502F312-AA8C-4621-BCD1-E59F1CA6B3E4}" type="slidenum">
              <a:rPr lang="en-US" smtClean="0"/>
              <a:t>7</a:t>
            </a:fld>
            <a:endParaRPr lang="en-US"/>
          </a:p>
        </p:txBody>
      </p:sp>
    </p:spTree>
    <p:extLst>
      <p:ext uri="{BB962C8B-B14F-4D97-AF65-F5344CB8AC3E}">
        <p14:creationId xmlns:p14="http://schemas.microsoft.com/office/powerpoint/2010/main" val="9009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DAY 2:</a:t>
            </a:r>
            <a:r>
              <a:rPr lang="en-US" baseline="0" dirty="0" smtClean="0"/>
              <a:t> </a:t>
            </a:r>
            <a:r>
              <a:rPr lang="en-US" dirty="0" smtClean="0"/>
              <a:t>9:05 – 9:10</a:t>
            </a:r>
            <a:r>
              <a:rPr lang="en-US" baseline="0" dirty="0" smtClean="0"/>
              <a:t> </a:t>
            </a:r>
            <a:r>
              <a:rPr lang="en-US" dirty="0" smtClean="0"/>
              <a:t>(5 min) work</a:t>
            </a:r>
            <a:r>
              <a:rPr lang="en-US" baseline="0" dirty="0" smtClean="0"/>
              <a:t> in partners?  Groups?</a:t>
            </a:r>
          </a:p>
          <a:p>
            <a:endParaRPr lang="en-US" dirty="0" smtClean="0"/>
          </a:p>
          <a:p>
            <a:r>
              <a:rPr lang="en-US" dirty="0" smtClean="0"/>
              <a:t>How will you respond? Or not respond?</a:t>
            </a:r>
          </a:p>
          <a:p>
            <a:r>
              <a:rPr lang="en-US" dirty="0" smtClean="0"/>
              <a:t>What are the internal</a:t>
            </a:r>
            <a:r>
              <a:rPr lang="en-US" baseline="0" dirty="0" smtClean="0"/>
              <a:t> approval processes that you have to go through to be able to respond?</a:t>
            </a:r>
          </a:p>
          <a:p>
            <a:endParaRPr lang="en-US" baseline="0" dirty="0" smtClean="0"/>
          </a:p>
          <a:p>
            <a:r>
              <a:rPr lang="en-US" baseline="0" dirty="0" smtClean="0"/>
              <a:t>Have you already decided which search terms you’ll use when monitoring?</a:t>
            </a:r>
          </a:p>
          <a:p>
            <a:r>
              <a:rPr lang="en-US" baseline="0" dirty="0" smtClean="0"/>
              <a:t>What else, if anything, should you do? Post a statement on website? Contact other customers? Notify employees?</a:t>
            </a:r>
          </a:p>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8</a:t>
            </a:fld>
            <a:endParaRPr lang="en-US"/>
          </a:p>
        </p:txBody>
      </p:sp>
    </p:spTree>
    <p:extLst>
      <p:ext uri="{BB962C8B-B14F-4D97-AF65-F5344CB8AC3E}">
        <p14:creationId xmlns:p14="http://schemas.microsoft.com/office/powerpoint/2010/main" val="157209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DAY 2: 9:10 – 9:13 a.m. (3 min) individual</a:t>
            </a:r>
            <a:r>
              <a:rPr lang="en-US" baseline="0" dirty="0" smtClean="0"/>
              <a:t> for first min or so, then share with partner</a:t>
            </a:r>
            <a:endParaRPr lang="en-US" dirty="0" smtClean="0"/>
          </a:p>
        </p:txBody>
      </p:sp>
      <p:sp>
        <p:nvSpPr>
          <p:cNvPr id="4" name="Slide Number Placeholder 3"/>
          <p:cNvSpPr>
            <a:spLocks noGrp="1"/>
          </p:cNvSpPr>
          <p:nvPr>
            <p:ph type="sldNum" sz="quarter" idx="10"/>
          </p:nvPr>
        </p:nvSpPr>
        <p:spPr/>
        <p:txBody>
          <a:bodyPr/>
          <a:lstStyle/>
          <a:p>
            <a:fld id="{E502F312-AA8C-4621-BCD1-E59F1CA6B3E4}" type="slidenum">
              <a:rPr lang="en-US" smtClean="0"/>
              <a:t>9</a:t>
            </a:fld>
            <a:endParaRPr lang="en-US"/>
          </a:p>
        </p:txBody>
      </p:sp>
    </p:spTree>
    <p:extLst>
      <p:ext uri="{BB962C8B-B14F-4D97-AF65-F5344CB8AC3E}">
        <p14:creationId xmlns:p14="http://schemas.microsoft.com/office/powerpoint/2010/main" val="346932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DAY 2: 9:13 – 9:15 a.m. (2 min) discuss as partners</a:t>
            </a:r>
          </a:p>
        </p:txBody>
      </p:sp>
      <p:sp>
        <p:nvSpPr>
          <p:cNvPr id="4" name="Slide Number Placeholder 3"/>
          <p:cNvSpPr>
            <a:spLocks noGrp="1"/>
          </p:cNvSpPr>
          <p:nvPr>
            <p:ph type="sldNum" sz="quarter" idx="10"/>
          </p:nvPr>
        </p:nvSpPr>
        <p:spPr/>
        <p:txBody>
          <a:bodyPr/>
          <a:lstStyle/>
          <a:p>
            <a:fld id="{E502F312-AA8C-4621-BCD1-E59F1CA6B3E4}" type="slidenum">
              <a:rPr lang="en-US" smtClean="0"/>
              <a:t>10</a:t>
            </a:fld>
            <a:endParaRPr lang="en-US"/>
          </a:p>
        </p:txBody>
      </p:sp>
    </p:spTree>
    <p:extLst>
      <p:ext uri="{BB962C8B-B14F-4D97-AF65-F5344CB8AC3E}">
        <p14:creationId xmlns:p14="http://schemas.microsoft.com/office/powerpoint/2010/main" val="346932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2F312-AA8C-4621-BCD1-E59F1CA6B3E4}" type="slidenum">
              <a:rPr lang="en-US" smtClean="0"/>
              <a:t>11</a:t>
            </a:fld>
            <a:endParaRPr lang="en-US"/>
          </a:p>
        </p:txBody>
      </p:sp>
    </p:spTree>
    <p:extLst>
      <p:ext uri="{BB962C8B-B14F-4D97-AF65-F5344CB8AC3E}">
        <p14:creationId xmlns:p14="http://schemas.microsoft.com/office/powerpoint/2010/main" val="97475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D724B9-9305-4267-A95C-E07F5FB9D6F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smtClean="0"/>
              <a:t>2016 JIFSAN  Symposium</a:t>
            </a:r>
            <a:endParaRPr lang="en-US" dirty="0"/>
          </a:p>
        </p:txBody>
      </p:sp>
      <p:sp>
        <p:nvSpPr>
          <p:cNvPr id="6" name="Slide Number Placeholder 5"/>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380541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15892-5450-4851-9E61-251E049438C7}" type="datetime1">
              <a:rPr lang="en-US" smtClean="0"/>
              <a:t>4/21/2016</a:t>
            </a:fld>
            <a:endParaRPr lang="en-US"/>
          </a:p>
        </p:txBody>
      </p:sp>
      <p:sp>
        <p:nvSpPr>
          <p:cNvPr id="5" name="Footer Placeholder 4"/>
          <p:cNvSpPr>
            <a:spLocks noGrp="1"/>
          </p:cNvSpPr>
          <p:nvPr>
            <p:ph type="ftr" sz="quarter" idx="11"/>
          </p:nvPr>
        </p:nvSpPr>
        <p:spPr/>
        <p:txBody>
          <a:bodyPr/>
          <a:lstStyle/>
          <a:p>
            <a:r>
              <a:rPr lang="en-US" smtClean="0"/>
              <a:t>CONFIDENTIAL. DO NOT DISTRIBUTE. </a:t>
            </a:r>
            <a:endParaRPr lang="en-US"/>
          </a:p>
        </p:txBody>
      </p:sp>
      <p:sp>
        <p:nvSpPr>
          <p:cNvPr id="6" name="Slide Number Placeholder 5"/>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40021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74FDF-DBF7-4739-AE86-8B82DBD4126E}" type="datetime1">
              <a:rPr lang="en-US" smtClean="0"/>
              <a:t>4/21/2016</a:t>
            </a:fld>
            <a:endParaRPr lang="en-US"/>
          </a:p>
        </p:txBody>
      </p:sp>
      <p:sp>
        <p:nvSpPr>
          <p:cNvPr id="5" name="Footer Placeholder 4"/>
          <p:cNvSpPr>
            <a:spLocks noGrp="1"/>
          </p:cNvSpPr>
          <p:nvPr>
            <p:ph type="ftr" sz="quarter" idx="11"/>
          </p:nvPr>
        </p:nvSpPr>
        <p:spPr/>
        <p:txBody>
          <a:bodyPr/>
          <a:lstStyle/>
          <a:p>
            <a:r>
              <a:rPr lang="en-US" smtClean="0"/>
              <a:t>CONFIDENTIAL. DO NOT DISTRIBUTE. </a:t>
            </a:r>
            <a:endParaRPr lang="en-US"/>
          </a:p>
        </p:txBody>
      </p:sp>
      <p:sp>
        <p:nvSpPr>
          <p:cNvPr id="6" name="Slide Number Placeholder 5"/>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334405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lvl1pPr>
              <a:defRPr/>
            </a:lvl1pPr>
          </a:lstStyle>
          <a:p>
            <a:r>
              <a:rPr lang="en-US" dirty="0" smtClean="0"/>
              <a:t>2016 JIFSAN  Symposium</a:t>
            </a:r>
            <a:endParaRPr lang="en-US" dirty="0"/>
          </a:p>
        </p:txBody>
      </p:sp>
      <p:sp>
        <p:nvSpPr>
          <p:cNvPr id="6" name="Slide Number Placeholder 5"/>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85121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C4546F-10B1-4093-95DB-1F755F45D58F}"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smtClean="0"/>
              <a:t>2016 JIFSAN  Symposium</a:t>
            </a:r>
            <a:endParaRPr lang="en-US" dirty="0"/>
          </a:p>
        </p:txBody>
      </p:sp>
      <p:sp>
        <p:nvSpPr>
          <p:cNvPr id="6" name="Slide Number Placeholder 5"/>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43847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B1D32-448F-4475-A0C1-0C4280F818E2}" type="datetime1">
              <a:rPr lang="en-US" smtClean="0"/>
              <a:t>4/21/2016</a:t>
            </a:fld>
            <a:endParaRPr lang="en-US"/>
          </a:p>
        </p:txBody>
      </p:sp>
      <p:sp>
        <p:nvSpPr>
          <p:cNvPr id="6" name="Footer Placeholder 5"/>
          <p:cNvSpPr>
            <a:spLocks noGrp="1"/>
          </p:cNvSpPr>
          <p:nvPr>
            <p:ph type="ftr" sz="quarter" idx="11"/>
          </p:nvPr>
        </p:nvSpPr>
        <p:spPr/>
        <p:txBody>
          <a:bodyPr/>
          <a:lstStyle/>
          <a:p>
            <a:r>
              <a:rPr lang="en-US" dirty="0" smtClean="0"/>
              <a:t>2016 JIFSAN  Symposium</a:t>
            </a:r>
            <a:endParaRPr lang="en-US" dirty="0"/>
          </a:p>
        </p:txBody>
      </p:sp>
      <p:sp>
        <p:nvSpPr>
          <p:cNvPr id="7" name="Slide Number Placeholder 6"/>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207442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8BE0E3-36AA-41B6-892F-8CFEFDEA0BF6}" type="datetime1">
              <a:rPr lang="en-US" smtClean="0"/>
              <a:t>4/21/2016</a:t>
            </a:fld>
            <a:endParaRPr lang="en-US"/>
          </a:p>
        </p:txBody>
      </p:sp>
      <p:sp>
        <p:nvSpPr>
          <p:cNvPr id="8" name="Footer Placeholder 7"/>
          <p:cNvSpPr>
            <a:spLocks noGrp="1"/>
          </p:cNvSpPr>
          <p:nvPr>
            <p:ph type="ftr" sz="quarter" idx="11"/>
          </p:nvPr>
        </p:nvSpPr>
        <p:spPr/>
        <p:txBody>
          <a:bodyPr/>
          <a:lstStyle/>
          <a:p>
            <a:r>
              <a:rPr lang="en-US" smtClean="0"/>
              <a:t>CONFIDENTIAL. DO NOT DISTRIBUTE. </a:t>
            </a:r>
            <a:endParaRPr lang="en-US"/>
          </a:p>
        </p:txBody>
      </p:sp>
      <p:sp>
        <p:nvSpPr>
          <p:cNvPr id="9" name="Slide Number Placeholder 8"/>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86910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11D2D0-6B9D-400F-A61F-30EA5401F7B5}" type="datetime1">
              <a:rPr lang="en-US" smtClean="0"/>
              <a:t>4/21/2016</a:t>
            </a:fld>
            <a:endParaRPr lang="en-US"/>
          </a:p>
        </p:txBody>
      </p:sp>
      <p:sp>
        <p:nvSpPr>
          <p:cNvPr id="4" name="Footer Placeholder 3"/>
          <p:cNvSpPr>
            <a:spLocks noGrp="1"/>
          </p:cNvSpPr>
          <p:nvPr>
            <p:ph type="ftr" sz="quarter" idx="11"/>
          </p:nvPr>
        </p:nvSpPr>
        <p:spPr/>
        <p:txBody>
          <a:bodyPr/>
          <a:lstStyle/>
          <a:p>
            <a:r>
              <a:rPr lang="en-US" dirty="0" smtClean="0"/>
              <a:t>2016 JIFSAN  Symposium</a:t>
            </a:r>
            <a:endParaRPr lang="en-US" dirty="0"/>
          </a:p>
        </p:txBody>
      </p:sp>
      <p:sp>
        <p:nvSpPr>
          <p:cNvPr id="5" name="Slide Number Placeholder 4"/>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52646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5C755-DA6B-48A2-90BD-A28716292139}" type="datetime1">
              <a:rPr lang="en-US" smtClean="0"/>
              <a:t>4/21/2016</a:t>
            </a:fld>
            <a:endParaRPr lang="en-US"/>
          </a:p>
        </p:txBody>
      </p:sp>
      <p:sp>
        <p:nvSpPr>
          <p:cNvPr id="3" name="Footer Placeholder 2"/>
          <p:cNvSpPr>
            <a:spLocks noGrp="1"/>
          </p:cNvSpPr>
          <p:nvPr>
            <p:ph type="ftr" sz="quarter" idx="11"/>
          </p:nvPr>
        </p:nvSpPr>
        <p:spPr/>
        <p:txBody>
          <a:bodyPr/>
          <a:lstStyle/>
          <a:p>
            <a:r>
              <a:rPr lang="en-US" smtClean="0"/>
              <a:t>CONFIDENTIAL. DO NOT DISTRIBUTE. </a:t>
            </a:r>
            <a:endParaRPr lang="en-US"/>
          </a:p>
        </p:txBody>
      </p:sp>
      <p:sp>
        <p:nvSpPr>
          <p:cNvPr id="4" name="Slide Number Placeholder 3"/>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183373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E5C614-EC42-4E8F-BF06-03ADA3716EC7}" type="datetime1">
              <a:rPr lang="en-US" smtClean="0"/>
              <a:t>4/21/2016</a:t>
            </a:fld>
            <a:endParaRPr lang="en-US"/>
          </a:p>
        </p:txBody>
      </p:sp>
      <p:sp>
        <p:nvSpPr>
          <p:cNvPr id="6" name="Footer Placeholder 5"/>
          <p:cNvSpPr>
            <a:spLocks noGrp="1"/>
          </p:cNvSpPr>
          <p:nvPr>
            <p:ph type="ftr" sz="quarter" idx="11"/>
          </p:nvPr>
        </p:nvSpPr>
        <p:spPr/>
        <p:txBody>
          <a:bodyPr/>
          <a:lstStyle/>
          <a:p>
            <a:r>
              <a:rPr lang="en-US" smtClean="0"/>
              <a:t>CONFIDENTIAL. DO NOT DISTRIBUTE. </a:t>
            </a:r>
            <a:endParaRPr lang="en-US"/>
          </a:p>
        </p:txBody>
      </p:sp>
      <p:sp>
        <p:nvSpPr>
          <p:cNvPr id="7" name="Slide Number Placeholder 6"/>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23379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B3098-338B-4149-BDE6-C6BACDD5E978}" type="datetime1">
              <a:rPr lang="en-US" smtClean="0"/>
              <a:t>4/21/2016</a:t>
            </a:fld>
            <a:endParaRPr lang="en-US"/>
          </a:p>
        </p:txBody>
      </p:sp>
      <p:sp>
        <p:nvSpPr>
          <p:cNvPr id="6" name="Footer Placeholder 5"/>
          <p:cNvSpPr>
            <a:spLocks noGrp="1"/>
          </p:cNvSpPr>
          <p:nvPr>
            <p:ph type="ftr" sz="quarter" idx="11"/>
          </p:nvPr>
        </p:nvSpPr>
        <p:spPr/>
        <p:txBody>
          <a:bodyPr/>
          <a:lstStyle/>
          <a:p>
            <a:r>
              <a:rPr lang="en-US" smtClean="0"/>
              <a:t>CONFIDENTIAL. DO NOT DISTRIBUTE. </a:t>
            </a:r>
            <a:endParaRPr lang="en-US"/>
          </a:p>
        </p:txBody>
      </p:sp>
      <p:sp>
        <p:nvSpPr>
          <p:cNvPr id="7" name="Slide Number Placeholder 6"/>
          <p:cNvSpPr>
            <a:spLocks noGrp="1"/>
          </p:cNvSpPr>
          <p:nvPr>
            <p:ph type="sldNum" sz="quarter" idx="12"/>
          </p:nvPr>
        </p:nvSpPr>
        <p:spPr/>
        <p:txBody>
          <a:bodyPr/>
          <a:lstStyle/>
          <a:p>
            <a:fld id="{CC717892-CFEA-4270-8EAA-9ED917E5FD9C}" type="slidenum">
              <a:rPr lang="en-US" smtClean="0"/>
              <a:t>‹#›</a:t>
            </a:fld>
            <a:endParaRPr lang="en-US"/>
          </a:p>
        </p:txBody>
      </p:sp>
    </p:spTree>
    <p:extLst>
      <p:ext uri="{BB962C8B-B14F-4D97-AF65-F5344CB8AC3E}">
        <p14:creationId xmlns:p14="http://schemas.microsoft.com/office/powerpoint/2010/main" val="31753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2C1E2-C2E9-4A68-9435-CCD97F615446}" type="datetime1">
              <a:rPr lang="en-US" smtClean="0"/>
              <a:t>4/21/2016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2016 JIFSAN  Symposium</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17892-CFEA-4270-8EAA-9ED917E5FD9C}" type="slidenum">
              <a:rPr lang="en-US" smtClean="0"/>
              <a:t>‹#›</a:t>
            </a:fld>
            <a:endParaRPr lang="en-US"/>
          </a:p>
        </p:txBody>
      </p:sp>
    </p:spTree>
    <p:extLst>
      <p:ext uri="{BB962C8B-B14F-4D97-AF65-F5344CB8AC3E}">
        <p14:creationId xmlns:p14="http://schemas.microsoft.com/office/powerpoint/2010/main" val="170387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foodbornech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twitter.com/foodbornech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foodbornech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JIFSAN Symposium </a:t>
            </a:r>
            <a:br>
              <a:rPr lang="en-US" dirty="0" smtClean="0"/>
            </a:br>
            <a:r>
              <a:rPr lang="en-US" dirty="0" smtClean="0"/>
              <a:t>Communication Scenario</a:t>
            </a:r>
            <a:endParaRPr lang="en-US" dirty="0"/>
          </a:p>
        </p:txBody>
      </p:sp>
      <p:sp>
        <p:nvSpPr>
          <p:cNvPr id="3" name="Subtitle 2"/>
          <p:cNvSpPr>
            <a:spLocks noGrp="1"/>
          </p:cNvSpPr>
          <p:nvPr>
            <p:ph type="body" idx="1"/>
          </p:nvPr>
        </p:nvSpPr>
        <p:spPr/>
        <p:txBody>
          <a:bodyPr>
            <a:normAutofit fontScale="77500" lnSpcReduction="20000"/>
          </a:bodyPr>
          <a:lstStyle/>
          <a:p>
            <a:r>
              <a:rPr lang="en-US" sz="3100" dirty="0" smtClean="0"/>
              <a:t>April 5, 2016</a:t>
            </a:r>
          </a:p>
          <a:p>
            <a:endParaRPr lang="en-US" dirty="0"/>
          </a:p>
          <a:p>
            <a:r>
              <a:rPr lang="en-US" sz="3300" dirty="0" smtClean="0"/>
              <a:t>All names, events and details in this scenario are fictional. </a:t>
            </a:r>
          </a:p>
          <a:p>
            <a:r>
              <a:rPr lang="en-US" sz="3300" dirty="0" smtClean="0"/>
              <a:t>Any similarities to real events are coincidental.</a:t>
            </a:r>
            <a:endParaRPr lang="en-US" sz="3300" dirty="0"/>
          </a:p>
        </p:txBody>
      </p:sp>
      <p:sp>
        <p:nvSpPr>
          <p:cNvPr id="4" name="Date Placeholder 3"/>
          <p:cNvSpPr>
            <a:spLocks noGrp="1"/>
          </p:cNvSpPr>
          <p:nvPr>
            <p:ph type="dt" sz="half" idx="10"/>
          </p:nvPr>
        </p:nvSpPr>
        <p:spPr/>
        <p:txBody>
          <a:bodyPr/>
          <a:lstStyle/>
          <a:p>
            <a:fld id="{854FCD0A-1CDB-4AC2-97F9-FC668D7BCD48}" type="datetime1">
              <a:rPr lang="en-US" smtClean="0"/>
              <a:t>4/21/2016</a:t>
            </a:fld>
            <a:endParaRPr lang="en-US"/>
          </a:p>
        </p:txBody>
      </p:sp>
      <p:sp>
        <p:nvSpPr>
          <p:cNvPr id="6" name="Slide Number Placeholder 5"/>
          <p:cNvSpPr>
            <a:spLocks noGrp="1"/>
          </p:cNvSpPr>
          <p:nvPr>
            <p:ph type="sldNum" sz="quarter" idx="12"/>
          </p:nvPr>
        </p:nvSpPr>
        <p:spPr/>
        <p:txBody>
          <a:bodyPr/>
          <a:lstStyle/>
          <a:p>
            <a:fld id="{CC717892-CFEA-4270-8EAA-9ED917E5FD9C}" type="slidenum">
              <a:rPr lang="en-US" smtClean="0"/>
              <a:t>1</a:t>
            </a:fld>
            <a:endParaRPr lang="en-US"/>
          </a:p>
        </p:txBody>
      </p:sp>
    </p:spTree>
    <p:extLst>
      <p:ext uri="{BB962C8B-B14F-4D97-AF65-F5344CB8AC3E}">
        <p14:creationId xmlns:p14="http://schemas.microsoft.com/office/powerpoint/2010/main" val="1001411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 morning</a:t>
            </a:r>
            <a:endParaRPr lang="en-US" dirty="0"/>
          </a:p>
        </p:txBody>
      </p:sp>
      <p:sp>
        <p:nvSpPr>
          <p:cNvPr id="3" name="Content Placeholder 2"/>
          <p:cNvSpPr>
            <a:spLocks noGrp="1"/>
          </p:cNvSpPr>
          <p:nvPr>
            <p:ph idx="1"/>
          </p:nvPr>
        </p:nvSpPr>
        <p:spPr>
          <a:xfrm>
            <a:off x="838200" y="1490133"/>
            <a:ext cx="10515600" cy="4686830"/>
          </a:xfrm>
        </p:spPr>
        <p:txBody>
          <a:bodyPr/>
          <a:lstStyle/>
          <a:p>
            <a:pPr marL="0" indent="0">
              <a:buNone/>
            </a:pPr>
            <a:r>
              <a:rPr lang="en-US" sz="3200" dirty="0" smtClean="0"/>
              <a:t>If this were the post instead, would it change what you do?</a:t>
            </a:r>
          </a:p>
          <a:p>
            <a:pPr marL="0" indent="0">
              <a:buNone/>
            </a:pPr>
            <a:endParaRPr lang="en-US"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10</a:t>
            </a:fld>
            <a:endParaRPr lang="en-US"/>
          </a:p>
        </p:txBody>
      </p:sp>
      <p:sp>
        <p:nvSpPr>
          <p:cNvPr id="7" name="TextBox 6"/>
          <p:cNvSpPr txBox="1"/>
          <p:nvPr/>
        </p:nvSpPr>
        <p:spPr>
          <a:xfrm>
            <a:off x="2628725" y="4105980"/>
            <a:ext cx="8415337" cy="1569660"/>
          </a:xfrm>
          <a:prstGeom prst="rect">
            <a:avLst/>
          </a:prstGeom>
          <a:noFill/>
        </p:spPr>
        <p:txBody>
          <a:bodyPr wrap="square" rtlCol="0">
            <a:spAutoFit/>
          </a:bodyPr>
          <a:lstStyle/>
          <a:p>
            <a:r>
              <a:rPr lang="en-US" sz="3200" b="1" dirty="0" smtClean="0">
                <a:latin typeface="Bradley Hand ITC" panose="03070402050302030203" pitchFamily="66" charset="0"/>
              </a:rPr>
              <a:t>Heard bags of </a:t>
            </a:r>
            <a:r>
              <a:rPr lang="en-US" sz="3200" b="1" dirty="0" err="1" smtClean="0">
                <a:latin typeface="Bradley Hand ITC" panose="03070402050302030203" pitchFamily="66" charset="0"/>
              </a:rPr>
              <a:t>RetailerA</a:t>
            </a:r>
            <a:r>
              <a:rPr lang="en-US" sz="3200" b="1" dirty="0" smtClean="0">
                <a:latin typeface="Bradley Hand ITC" panose="03070402050302030203" pitchFamily="66" charset="0"/>
              </a:rPr>
              <a:t>-brand Chopped </a:t>
            </a:r>
            <a:r>
              <a:rPr lang="en-US" sz="3200" b="1" dirty="0">
                <a:latin typeface="Bradley Hand ITC" panose="03070402050302030203" pitchFamily="66" charset="0"/>
              </a:rPr>
              <a:t>r</a:t>
            </a:r>
            <a:r>
              <a:rPr lang="en-US" sz="3200" b="1" dirty="0" smtClean="0">
                <a:latin typeface="Bradley Hand ITC" panose="03070402050302030203" pitchFamily="66" charset="0"/>
              </a:rPr>
              <a:t>omaine lettuce at store in Phoenix, AZ reportedly made people sick. #</a:t>
            </a:r>
            <a:r>
              <a:rPr lang="en-US" sz="3200" b="1" dirty="0" err="1" smtClean="0">
                <a:latin typeface="Bradley Hand ITC" panose="03070402050302030203" pitchFamily="66" charset="0"/>
              </a:rPr>
              <a:t>baggedromaine</a:t>
            </a:r>
            <a:endParaRPr lang="en-US" sz="3200" b="1" dirty="0">
              <a:latin typeface="Bradley Hand ITC" panose="03070402050302030203" pitchFamily="66" charset="0"/>
            </a:endParaRPr>
          </a:p>
        </p:txBody>
      </p:sp>
      <p:sp>
        <p:nvSpPr>
          <p:cNvPr id="8" name="Title 1"/>
          <p:cNvSpPr txBox="1">
            <a:spLocks/>
          </p:cNvSpPr>
          <p:nvPr/>
        </p:nvSpPr>
        <p:spPr>
          <a:xfrm>
            <a:off x="900289" y="2780418"/>
            <a:ext cx="8356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Twitter Post </a:t>
            </a:r>
            <a:r>
              <a:rPr lang="en-US" b="1" dirty="0" smtClean="0">
                <a:hlinkClick r:id="rId3"/>
              </a:rPr>
              <a:t>@</a:t>
            </a:r>
            <a:r>
              <a:rPr lang="en-US" b="1" dirty="0" err="1" smtClean="0"/>
              <a:t>PhoenixTimes</a:t>
            </a:r>
            <a:endParaRPr lang="en-US" dirty="0"/>
          </a:p>
        </p:txBody>
      </p:sp>
    </p:spTree>
    <p:extLst>
      <p:ext uri="{BB962C8B-B14F-4D97-AF65-F5344CB8AC3E}">
        <p14:creationId xmlns:p14="http://schemas.microsoft.com/office/powerpoint/2010/main" val="3880093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Crafting the Right Message</a:t>
            </a:r>
            <a:endParaRPr lang="en-US" dirty="0"/>
          </a:p>
        </p:txBody>
      </p:sp>
      <p:sp>
        <p:nvSpPr>
          <p:cNvPr id="3" name="Text Placeholder 2"/>
          <p:cNvSpPr>
            <a:spLocks noGrp="1"/>
          </p:cNvSpPr>
          <p:nvPr>
            <p:ph type="body" idx="1"/>
          </p:nvPr>
        </p:nvSpPr>
        <p:spPr/>
        <p:txBody>
          <a:bodyPr/>
          <a:lstStyle/>
          <a:p>
            <a:r>
              <a:rPr lang="en-US" dirty="0" smtClean="0"/>
              <a:t>Laura</a:t>
            </a:r>
          </a:p>
          <a:p>
            <a:r>
              <a:rPr lang="en-US" dirty="0" smtClean="0"/>
              <a:t>Amy </a:t>
            </a:r>
          </a:p>
          <a:p>
            <a:r>
              <a:rPr lang="en-US" dirty="0" smtClean="0"/>
              <a:t>Donna</a:t>
            </a:r>
          </a:p>
          <a:p>
            <a:endParaRPr lang="en-US" dirty="0"/>
          </a:p>
        </p:txBody>
      </p:sp>
      <p:sp>
        <p:nvSpPr>
          <p:cNvPr id="4" name="Date Placeholder 3"/>
          <p:cNvSpPr>
            <a:spLocks noGrp="1"/>
          </p:cNvSpPr>
          <p:nvPr>
            <p:ph type="dt" sz="half" idx="10"/>
          </p:nvPr>
        </p:nvSpPr>
        <p:spPr/>
        <p:txBody>
          <a:bodyPr/>
          <a:lstStyle/>
          <a:p>
            <a:fld id="{1ED0E865-56BE-439E-BB56-12B26FF56BBA}"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11</a:t>
            </a:fld>
            <a:endParaRPr lang="en-US"/>
          </a:p>
        </p:txBody>
      </p:sp>
    </p:spTree>
    <p:extLst>
      <p:ext uri="{BB962C8B-B14F-4D97-AF65-F5344CB8AC3E}">
        <p14:creationId xmlns:p14="http://schemas.microsoft.com/office/powerpoint/2010/main" val="1615371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3" name="Text Placeholder 2"/>
          <p:cNvSpPr>
            <a:spLocks noGrp="1"/>
          </p:cNvSpPr>
          <p:nvPr>
            <p:ph type="body" idx="1"/>
          </p:nvPr>
        </p:nvSpPr>
        <p:spPr/>
        <p:txBody>
          <a:bodyPr/>
          <a:lstStyle/>
          <a:p>
            <a:r>
              <a:rPr lang="en-US" dirty="0" smtClean="0"/>
              <a:t>Day 2 10:30-10:45 a.m.</a:t>
            </a:r>
            <a:endParaRPr lang="en-US" dirty="0"/>
          </a:p>
        </p:txBody>
      </p:sp>
      <p:sp>
        <p:nvSpPr>
          <p:cNvPr id="4" name="Date Placeholder 3"/>
          <p:cNvSpPr>
            <a:spLocks noGrp="1"/>
          </p:cNvSpPr>
          <p:nvPr>
            <p:ph type="dt" sz="half" idx="10"/>
          </p:nvPr>
        </p:nvSpPr>
        <p:spPr/>
        <p:txBody>
          <a:bodyPr/>
          <a:lstStyle/>
          <a:p>
            <a:fld id="{02671503-FB97-44FA-AF26-D40BA017ADB6}"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12</a:t>
            </a:fld>
            <a:endParaRPr lang="en-US"/>
          </a:p>
        </p:txBody>
      </p:sp>
    </p:spTree>
    <p:extLst>
      <p:ext uri="{BB962C8B-B14F-4D97-AF65-F5344CB8AC3E}">
        <p14:creationId xmlns:p14="http://schemas.microsoft.com/office/powerpoint/2010/main" val="3170670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Scenario Messages</a:t>
            </a:r>
            <a:endParaRPr lang="en-US" dirty="0"/>
          </a:p>
        </p:txBody>
      </p:sp>
      <p:sp>
        <p:nvSpPr>
          <p:cNvPr id="8" name="Content Placeholder 7"/>
          <p:cNvSpPr>
            <a:spLocks noGrp="1"/>
          </p:cNvSpPr>
          <p:nvPr>
            <p:ph idx="1"/>
          </p:nvPr>
        </p:nvSpPr>
        <p:spPr/>
        <p:txBody>
          <a:bodyPr>
            <a:normAutofit/>
          </a:bodyPr>
          <a:lstStyle/>
          <a:p>
            <a:r>
              <a:rPr lang="en-US" sz="3200" dirty="0" smtClean="0"/>
              <a:t>Review the messages that you’ve been using for the scenario</a:t>
            </a:r>
          </a:p>
          <a:p>
            <a:r>
              <a:rPr lang="en-US" sz="3200" dirty="0" smtClean="0"/>
              <a:t>Update them based on what you’ve heard this morning</a:t>
            </a:r>
          </a:p>
          <a:p>
            <a:endParaRPr lang="en-US" sz="3200" dirty="0"/>
          </a:p>
        </p:txBody>
      </p:sp>
      <p:sp>
        <p:nvSpPr>
          <p:cNvPr id="4" name="Date Placeholder 3"/>
          <p:cNvSpPr>
            <a:spLocks noGrp="1"/>
          </p:cNvSpPr>
          <p:nvPr>
            <p:ph type="dt" sz="half" idx="10"/>
          </p:nvPr>
        </p:nvSpPr>
        <p:spPr/>
        <p:txBody>
          <a:bodyPr/>
          <a:lstStyle/>
          <a:p>
            <a:fld id="{4DC4546F-10B1-4093-95DB-1F755F45D58F}" type="datetime1">
              <a:rPr lang="en-US" smtClean="0"/>
              <a:t>4/21/2016</a:t>
            </a:fld>
            <a:endParaRPr lang="en-US"/>
          </a:p>
        </p:txBody>
      </p:sp>
      <p:sp>
        <p:nvSpPr>
          <p:cNvPr id="5" name="Footer Placeholder 4"/>
          <p:cNvSpPr>
            <a:spLocks noGrp="1"/>
          </p:cNvSpPr>
          <p:nvPr>
            <p:ph type="ftr" sz="quarter" idx="11"/>
          </p:nvPr>
        </p:nvSpPr>
        <p:spPr>
          <a:xfrm>
            <a:off x="3991304" y="6340586"/>
            <a:ext cx="4114800" cy="365125"/>
          </a:xfrm>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13</a:t>
            </a:fld>
            <a:endParaRPr lang="en-US"/>
          </a:p>
        </p:txBody>
      </p:sp>
    </p:spTree>
    <p:extLst>
      <p:ext uri="{BB962C8B-B14F-4D97-AF65-F5344CB8AC3E}">
        <p14:creationId xmlns:p14="http://schemas.microsoft.com/office/powerpoint/2010/main" val="2918803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Talking Points from Day 1</a:t>
            </a:r>
            <a:endParaRPr lang="en-US" dirty="0"/>
          </a:p>
        </p:txBody>
      </p:sp>
      <p:sp>
        <p:nvSpPr>
          <p:cNvPr id="4" name="Content Placeholder 3"/>
          <p:cNvSpPr>
            <a:spLocks noGrp="1"/>
          </p:cNvSpPr>
          <p:nvPr>
            <p:ph sz="half" idx="1"/>
          </p:nvPr>
        </p:nvSpPr>
        <p:spPr>
          <a:xfrm>
            <a:off x="838200" y="1581151"/>
            <a:ext cx="5181600" cy="3600450"/>
          </a:xfrm>
        </p:spPr>
        <p:txBody>
          <a:bodyPr>
            <a:normAutofit lnSpcReduction="10000"/>
          </a:bodyPr>
          <a:lstStyle/>
          <a:p>
            <a:r>
              <a:rPr lang="en-US" dirty="0" smtClean="0"/>
              <a:t>FB Friend (consumer):</a:t>
            </a:r>
          </a:p>
          <a:p>
            <a:pPr lvl="1"/>
            <a:r>
              <a:rPr lang="en-US" dirty="0" smtClean="0"/>
              <a:t>We are taking this seriously</a:t>
            </a:r>
          </a:p>
          <a:p>
            <a:pPr lvl="1"/>
            <a:r>
              <a:rPr lang="en-US" dirty="0" smtClean="0"/>
              <a:t>Help us gather more info (understand)</a:t>
            </a:r>
          </a:p>
          <a:p>
            <a:pPr lvl="1"/>
            <a:r>
              <a:rPr lang="en-US" dirty="0" smtClean="0"/>
              <a:t>Use prepared template of questions to ask in case of adverse events (input from ins. co/legal)</a:t>
            </a:r>
          </a:p>
          <a:p>
            <a:pPr lvl="1"/>
            <a:r>
              <a:rPr lang="en-US" dirty="0" smtClean="0"/>
              <a:t>If still feel ill, consult a medical physician as you normally would</a:t>
            </a:r>
          </a:p>
          <a:p>
            <a:pPr lvl="1"/>
            <a:endParaRPr lang="en-US" dirty="0"/>
          </a:p>
          <a:p>
            <a:pPr lvl="1"/>
            <a:endParaRPr lang="en-US" dirty="0"/>
          </a:p>
        </p:txBody>
      </p:sp>
      <p:sp>
        <p:nvSpPr>
          <p:cNvPr id="5" name="Content Placeholder 4"/>
          <p:cNvSpPr>
            <a:spLocks noGrp="1"/>
          </p:cNvSpPr>
          <p:nvPr>
            <p:ph sz="half" idx="2"/>
          </p:nvPr>
        </p:nvSpPr>
        <p:spPr>
          <a:xfrm>
            <a:off x="6172200" y="1543050"/>
            <a:ext cx="5181600" cy="4633913"/>
          </a:xfrm>
        </p:spPr>
        <p:txBody>
          <a:bodyPr>
            <a:normAutofit lnSpcReduction="10000"/>
          </a:bodyPr>
          <a:lstStyle/>
          <a:p>
            <a:r>
              <a:rPr lang="en-US" dirty="0" smtClean="0"/>
              <a:t>Employees</a:t>
            </a:r>
          </a:p>
          <a:p>
            <a:pPr lvl="1"/>
            <a:r>
              <a:rPr lang="en-US" dirty="0" smtClean="0"/>
              <a:t>A situation has been brought to our attention</a:t>
            </a:r>
          </a:p>
          <a:p>
            <a:pPr lvl="1"/>
            <a:r>
              <a:rPr lang="en-US" dirty="0" smtClean="0"/>
              <a:t>May receive inquiries about possible illnesses.</a:t>
            </a:r>
            <a:r>
              <a:rPr lang="en-US" dirty="0"/>
              <a:t> Company is looking into it. </a:t>
            </a:r>
            <a:endParaRPr lang="en-US" dirty="0" smtClean="0"/>
          </a:p>
          <a:p>
            <a:pPr lvl="1"/>
            <a:r>
              <a:rPr lang="en-US" dirty="0" smtClean="0"/>
              <a:t>Be responsive; instruct how to handle inquiries</a:t>
            </a:r>
          </a:p>
          <a:p>
            <a:pPr lvl="1"/>
            <a:r>
              <a:rPr lang="en-US" dirty="0" smtClean="0"/>
              <a:t>Use the routing protocols in the crisis communication/social media triage plans</a:t>
            </a:r>
          </a:p>
          <a:p>
            <a:pPr lvl="1"/>
            <a:r>
              <a:rPr lang="en-US" dirty="0" smtClean="0"/>
              <a:t>Don’t apologize in a way that implies wrong-doing (not enough info)</a:t>
            </a:r>
            <a:endParaRPr lang="en-US" dirty="0"/>
          </a:p>
          <a:p>
            <a:endParaRPr lang="en-US" dirty="0"/>
          </a:p>
        </p:txBody>
      </p:sp>
      <p:sp>
        <p:nvSpPr>
          <p:cNvPr id="6" name="TextBox 5"/>
          <p:cNvSpPr txBox="1"/>
          <p:nvPr/>
        </p:nvSpPr>
        <p:spPr>
          <a:xfrm>
            <a:off x="381000" y="6000750"/>
            <a:ext cx="11487150" cy="707886"/>
          </a:xfrm>
          <a:prstGeom prst="rect">
            <a:avLst/>
          </a:prstGeom>
          <a:noFill/>
        </p:spPr>
        <p:txBody>
          <a:bodyPr wrap="square" rtlCol="0">
            <a:spAutoFit/>
          </a:bodyPr>
          <a:lstStyle/>
          <a:p>
            <a:pPr algn="ctr"/>
            <a:r>
              <a:rPr lang="en-US" sz="2000" b="1" dirty="0" smtClean="0">
                <a:solidFill>
                  <a:prstClr val="black"/>
                </a:solidFill>
              </a:rPr>
              <a:t>Uncertainty is always a factor, but must take  all consumer claims seriously until known otherwise. Show respect. Consumers are understanding as long as they feel they are being heard/taken seriously </a:t>
            </a:r>
          </a:p>
        </p:txBody>
      </p:sp>
    </p:spTree>
    <p:extLst>
      <p:ext uri="{BB962C8B-B14F-4D97-AF65-F5344CB8AC3E}">
        <p14:creationId xmlns:p14="http://schemas.microsoft.com/office/powerpoint/2010/main" val="214038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23" y="94193"/>
            <a:ext cx="10515600" cy="1325563"/>
          </a:xfrm>
        </p:spPr>
        <p:txBody>
          <a:bodyPr/>
          <a:lstStyle/>
          <a:p>
            <a:r>
              <a:rPr lang="en-US" dirty="0" smtClean="0"/>
              <a:t>Day 2, morning</a:t>
            </a:r>
            <a:endParaRPr lang="en-US" dirty="0"/>
          </a:p>
        </p:txBody>
      </p:sp>
      <p:sp>
        <p:nvSpPr>
          <p:cNvPr id="3" name="Content Placeholder 2"/>
          <p:cNvSpPr>
            <a:spLocks noGrp="1"/>
          </p:cNvSpPr>
          <p:nvPr>
            <p:ph idx="1"/>
          </p:nvPr>
        </p:nvSpPr>
        <p:spPr>
          <a:xfrm>
            <a:off x="838200" y="1286933"/>
            <a:ext cx="10515600" cy="5023556"/>
          </a:xfrm>
        </p:spPr>
        <p:txBody>
          <a:bodyPr>
            <a:normAutofit lnSpcReduction="10000"/>
          </a:bodyPr>
          <a:lstStyle/>
          <a:p>
            <a:r>
              <a:rPr lang="en-US" sz="3000" dirty="0" smtClean="0"/>
              <a:t>The Crisis Management Team assembles again. Based on the information available at this time, the team decides to issue a Class 1 recall. No pathogen has been found on the finished product, but internal testing indicates that one of the chlorine monitors for the wash water used on lines 1 and 2 on April 3 may not have been functioning properly on that one day.</a:t>
            </a:r>
          </a:p>
          <a:p>
            <a:r>
              <a:rPr lang="en-US" sz="3000" dirty="0" smtClean="0"/>
              <a:t>The team tells you the following details for the press release:</a:t>
            </a:r>
          </a:p>
          <a:p>
            <a:pPr lvl="1"/>
            <a:r>
              <a:rPr lang="en-US" sz="2800" dirty="0" smtClean="0"/>
              <a:t>20lb cases, 20 units, 16 oz. bags of </a:t>
            </a:r>
            <a:r>
              <a:rPr lang="en-US" sz="2800" dirty="0" err="1" smtClean="0"/>
              <a:t>RetailerA</a:t>
            </a:r>
            <a:r>
              <a:rPr lang="en-US" sz="2800" dirty="0" smtClean="0"/>
              <a:t>-brand Chopped Romaine Lettuce, production code: 201608501, BBD: April 13, 2016, shipped to </a:t>
            </a:r>
            <a:r>
              <a:rPr lang="en-US" sz="2800" dirty="0" err="1" smtClean="0"/>
              <a:t>RetailerA</a:t>
            </a:r>
            <a:r>
              <a:rPr lang="en-US" sz="2800" dirty="0" smtClean="0"/>
              <a:t> in Arizona</a:t>
            </a:r>
          </a:p>
          <a:p>
            <a:pPr lvl="1"/>
            <a:r>
              <a:rPr lang="en-US" sz="2800" dirty="0" smtClean="0"/>
              <a:t>15lb cases, 10 units, 24 oz. bags of Company1-brand fresh Garden Salad Mix, production code 201608502, BBD: April 13, 2016, shipped to retailers, wholesalers in California, Texas and Michigan</a:t>
            </a:r>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15</a:t>
            </a:fld>
            <a:endParaRPr lang="en-US"/>
          </a:p>
        </p:txBody>
      </p:sp>
    </p:spTree>
    <p:extLst>
      <p:ext uri="{BB962C8B-B14F-4D97-AF65-F5344CB8AC3E}">
        <p14:creationId xmlns:p14="http://schemas.microsoft.com/office/powerpoint/2010/main" val="2986195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C4546F-10B1-4093-95DB-1F755F45D58F}"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16</a:t>
            </a:fld>
            <a:endParaRPr lang="en-US"/>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43150" y="17318"/>
            <a:ext cx="7050851" cy="685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065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Day 2, morning</a:t>
            </a:r>
            <a:endParaRPr lang="en-US" dirty="0"/>
          </a:p>
        </p:txBody>
      </p:sp>
      <p:sp>
        <p:nvSpPr>
          <p:cNvPr id="8" name="Content Placeholder 7"/>
          <p:cNvSpPr>
            <a:spLocks noGrp="1"/>
          </p:cNvSpPr>
          <p:nvPr>
            <p:ph idx="1"/>
          </p:nvPr>
        </p:nvSpPr>
        <p:spPr/>
        <p:txBody>
          <a:bodyPr>
            <a:normAutofit/>
          </a:bodyPr>
          <a:lstStyle/>
          <a:p>
            <a:pPr marL="0" indent="0">
              <a:buNone/>
            </a:pPr>
            <a:r>
              <a:rPr lang="en-US" sz="3200" dirty="0" smtClean="0"/>
              <a:t>While the press release is in review:</a:t>
            </a:r>
          </a:p>
          <a:p>
            <a:r>
              <a:rPr lang="en-US" sz="3200" dirty="0" smtClean="0"/>
              <a:t>Adapt the release for use on various platforms:</a:t>
            </a:r>
          </a:p>
          <a:p>
            <a:pPr lvl="1"/>
            <a:r>
              <a:rPr lang="en-US" dirty="0" smtClean="0"/>
              <a:t>Facebook</a:t>
            </a:r>
          </a:p>
          <a:p>
            <a:pPr lvl="1"/>
            <a:r>
              <a:rPr lang="en-US" dirty="0" smtClean="0"/>
              <a:t>Twitter</a:t>
            </a:r>
          </a:p>
          <a:p>
            <a:pPr lvl="1"/>
            <a:r>
              <a:rPr lang="en-US" dirty="0" smtClean="0"/>
              <a:t>Instagram</a:t>
            </a:r>
          </a:p>
          <a:p>
            <a:pPr lvl="1"/>
            <a:r>
              <a:rPr lang="en-US" dirty="0" smtClean="0"/>
              <a:t>YouTube</a:t>
            </a:r>
          </a:p>
        </p:txBody>
      </p:sp>
      <p:sp>
        <p:nvSpPr>
          <p:cNvPr id="4" name="Date Placeholder 3"/>
          <p:cNvSpPr>
            <a:spLocks noGrp="1"/>
          </p:cNvSpPr>
          <p:nvPr>
            <p:ph type="dt" sz="half" idx="10"/>
          </p:nvPr>
        </p:nvSpPr>
        <p:spPr/>
        <p:txBody>
          <a:bodyPr/>
          <a:lstStyle/>
          <a:p>
            <a:fld id="{4DC4546F-10B1-4093-95DB-1F755F45D58F}"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17</a:t>
            </a:fld>
            <a:endParaRPr lang="en-US"/>
          </a:p>
        </p:txBody>
      </p:sp>
    </p:spTree>
    <p:extLst>
      <p:ext uri="{BB962C8B-B14F-4D97-AF65-F5344CB8AC3E}">
        <p14:creationId xmlns:p14="http://schemas.microsoft.com/office/powerpoint/2010/main" val="1202899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Alert finds a law firm’s website posting: </a:t>
            </a:r>
            <a:endParaRPr lang="en-US" dirty="0"/>
          </a:p>
        </p:txBody>
      </p:sp>
      <p:sp>
        <p:nvSpPr>
          <p:cNvPr id="3" name="Content Placeholder 2"/>
          <p:cNvSpPr>
            <a:spLocks noGrp="1"/>
          </p:cNvSpPr>
          <p:nvPr>
            <p:ph idx="1"/>
          </p:nvPr>
        </p:nvSpPr>
        <p:spPr>
          <a:xfrm>
            <a:off x="838200" y="1554482"/>
            <a:ext cx="10515600" cy="5068389"/>
          </a:xfrm>
        </p:spPr>
        <p:txBody>
          <a:bodyPr>
            <a:normAutofit/>
          </a:bodyPr>
          <a:lstStyle/>
          <a:p>
            <a:pPr marL="0" indent="0">
              <a:buNone/>
            </a:pPr>
            <a:endParaRPr lang="en-US" dirty="0"/>
          </a:p>
          <a:p>
            <a:endParaRPr lang="en-US" dirty="0" smtClean="0"/>
          </a:p>
          <a:p>
            <a:endParaRPr lang="en-US" dirty="0"/>
          </a:p>
          <a:p>
            <a:endParaRPr lang="en-US" dirty="0" smtClean="0"/>
          </a:p>
          <a:p>
            <a:endParaRPr lang="en-US" dirty="0" smtClean="0"/>
          </a:p>
          <a:p>
            <a:endParaRPr lang="en-US" dirty="0" smtClean="0"/>
          </a:p>
          <a:p>
            <a:pPr marL="0" indent="0">
              <a:buNone/>
            </a:pPr>
            <a:endParaRPr lang="en-US" dirty="0" smtClean="0"/>
          </a:p>
          <a:p>
            <a:endParaRPr lang="en-US" dirty="0"/>
          </a:p>
          <a:p>
            <a:endParaRPr lang="en-US" dirty="0" smtClean="0"/>
          </a:p>
          <a:p>
            <a:pPr marL="0" indent="0">
              <a:buNone/>
            </a:pPr>
            <a:endParaRPr lang="en-US" dirty="0"/>
          </a:p>
        </p:txBody>
      </p:sp>
      <p:sp>
        <p:nvSpPr>
          <p:cNvPr id="4" name="TextBox 3"/>
          <p:cNvSpPr txBox="1"/>
          <p:nvPr/>
        </p:nvSpPr>
        <p:spPr>
          <a:xfrm>
            <a:off x="1590320" y="1837500"/>
            <a:ext cx="9144000" cy="3539430"/>
          </a:xfrm>
          <a:prstGeom prst="rect">
            <a:avLst/>
          </a:prstGeom>
          <a:noFill/>
        </p:spPr>
        <p:txBody>
          <a:bodyPr wrap="square" rtlCol="0">
            <a:spAutoFit/>
          </a:bodyPr>
          <a:lstStyle/>
          <a:p>
            <a:r>
              <a:rPr lang="en-US" sz="3200" dirty="0" smtClean="0">
                <a:latin typeface="Aparajita" panose="020B0604020202020204" pitchFamily="34" charset="0"/>
                <a:cs typeface="Aparajita" panose="020B0604020202020204" pitchFamily="34" charset="0"/>
              </a:rPr>
              <a:t>We are representing a woman in Texas who is suing </a:t>
            </a:r>
            <a:r>
              <a:rPr lang="en-US" sz="3200" dirty="0" err="1" smtClean="0">
                <a:latin typeface="Aparajita" panose="020B0604020202020204" pitchFamily="34" charset="0"/>
                <a:cs typeface="Aparajita" panose="020B0604020202020204" pitchFamily="34" charset="0"/>
              </a:rPr>
              <a:t>RetailerA</a:t>
            </a:r>
            <a:r>
              <a:rPr lang="en-US" sz="3200" dirty="0" smtClean="0">
                <a:latin typeface="Aparajita" panose="020B0604020202020204" pitchFamily="34" charset="0"/>
                <a:cs typeface="Aparajita" panose="020B0604020202020204" pitchFamily="34" charset="0"/>
              </a:rPr>
              <a:t> because contaminated romaine lettuce made her ill. She fell violently ill 10 days ago and went to doctor who diagnosed her with E. Coli. She then took several partially eaten items in her refrigerator to a lab to be tested and the romaine salad mix she purchased at </a:t>
            </a:r>
            <a:r>
              <a:rPr lang="en-US" sz="3200" dirty="0" err="1" smtClean="0">
                <a:latin typeface="Aparajita" panose="020B0604020202020204" pitchFamily="34" charset="0"/>
                <a:cs typeface="Aparajita" panose="020B0604020202020204" pitchFamily="34" charset="0"/>
              </a:rPr>
              <a:t>RetailerA</a:t>
            </a:r>
            <a:r>
              <a:rPr lang="en-US" sz="3200" dirty="0" smtClean="0">
                <a:latin typeface="Aparajita" panose="020B0604020202020204" pitchFamily="34" charset="0"/>
                <a:cs typeface="Aparajita" panose="020B0604020202020204" pitchFamily="34" charset="0"/>
              </a:rPr>
              <a:t> was positive for coliforms. #</a:t>
            </a:r>
            <a:r>
              <a:rPr lang="en-US" sz="3200" dirty="0" err="1" smtClean="0">
                <a:latin typeface="Aparajita" panose="020B0604020202020204" pitchFamily="34" charset="0"/>
                <a:cs typeface="Aparajita" panose="020B0604020202020204" pitchFamily="34" charset="0"/>
              </a:rPr>
              <a:t>baggedromaine</a:t>
            </a:r>
            <a:r>
              <a:rPr lang="en-US" sz="3200" dirty="0" smtClean="0">
                <a:latin typeface="Aparajita" panose="020B0604020202020204" pitchFamily="34" charset="0"/>
                <a:cs typeface="Aparajita" panose="020B0604020202020204" pitchFamily="34" charset="0"/>
              </a:rPr>
              <a:t> #</a:t>
            </a:r>
            <a:r>
              <a:rPr lang="en-US" sz="3200" dirty="0" err="1">
                <a:latin typeface="Aparajita" panose="020B0604020202020204" pitchFamily="34" charset="0"/>
                <a:cs typeface="Aparajita" panose="020B0604020202020204" pitchFamily="34" charset="0"/>
              </a:rPr>
              <a:t>f</a:t>
            </a:r>
            <a:r>
              <a:rPr lang="en-US" sz="3200" dirty="0" err="1" smtClean="0">
                <a:latin typeface="Aparajita" panose="020B0604020202020204" pitchFamily="34" charset="0"/>
                <a:cs typeface="Aparajita" panose="020B0604020202020204" pitchFamily="34" charset="0"/>
              </a:rPr>
              <a:t>oodpoisoning</a:t>
            </a:r>
            <a:endParaRPr lang="en-US" sz="3200" dirty="0">
              <a:latin typeface="Aparajita" panose="020B0604020202020204" pitchFamily="34" charset="0"/>
              <a:cs typeface="Aparajita" panose="020B0604020202020204" pitchFamily="34" charset="0"/>
            </a:endParaRPr>
          </a:p>
        </p:txBody>
      </p:sp>
      <p:sp>
        <p:nvSpPr>
          <p:cNvPr id="5" name="Date Placeholder 4"/>
          <p:cNvSpPr>
            <a:spLocks noGrp="1"/>
          </p:cNvSpPr>
          <p:nvPr>
            <p:ph type="dt" sz="half" idx="10"/>
          </p:nvPr>
        </p:nvSpPr>
        <p:spPr/>
        <p:txBody>
          <a:bodyPr/>
          <a:lstStyle/>
          <a:p>
            <a:fld id="{42FEA3D5-BE6B-41B9-AEFF-072E2BF8D45F}" type="datetime1">
              <a:rPr lang="en-US" smtClean="0"/>
              <a:t>4/21/2016</a:t>
            </a:fld>
            <a:endParaRPr lang="en-US"/>
          </a:p>
        </p:txBody>
      </p:sp>
      <p:sp>
        <p:nvSpPr>
          <p:cNvPr id="6" name="Footer Placeholder 5"/>
          <p:cNvSpPr>
            <a:spLocks noGrp="1"/>
          </p:cNvSpPr>
          <p:nvPr>
            <p:ph type="ftr" sz="quarter" idx="11"/>
          </p:nvPr>
        </p:nvSpPr>
        <p:spPr/>
        <p:txBody>
          <a:bodyPr/>
          <a:lstStyle/>
          <a:p>
            <a:r>
              <a:rPr lang="en-US" dirty="0"/>
              <a:t>2016 JIFSAN  Symposium</a:t>
            </a:r>
          </a:p>
        </p:txBody>
      </p:sp>
      <p:sp>
        <p:nvSpPr>
          <p:cNvPr id="7" name="Slide Number Placeholder 6"/>
          <p:cNvSpPr>
            <a:spLocks noGrp="1"/>
          </p:cNvSpPr>
          <p:nvPr>
            <p:ph type="sldNum" sz="quarter" idx="12"/>
          </p:nvPr>
        </p:nvSpPr>
        <p:spPr/>
        <p:txBody>
          <a:bodyPr/>
          <a:lstStyle/>
          <a:p>
            <a:fld id="{CC717892-CFEA-4270-8EAA-9ED917E5FD9C}" type="slidenum">
              <a:rPr lang="en-US" smtClean="0"/>
              <a:t>18</a:t>
            </a:fld>
            <a:endParaRPr lang="en-US"/>
          </a:p>
        </p:txBody>
      </p:sp>
    </p:spTree>
    <p:extLst>
      <p:ext uri="{BB962C8B-B14F-4D97-AF65-F5344CB8AC3E}">
        <p14:creationId xmlns:p14="http://schemas.microsoft.com/office/powerpoint/2010/main" val="3079817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335" y="105482"/>
            <a:ext cx="10515600" cy="1325563"/>
          </a:xfrm>
        </p:spPr>
        <p:txBody>
          <a:bodyPr/>
          <a:lstStyle/>
          <a:p>
            <a:r>
              <a:rPr lang="en-US" dirty="0" smtClean="0"/>
              <a:t>More Facebook postings</a:t>
            </a:r>
            <a:endParaRPr lang="en-US"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19</a:t>
            </a:fld>
            <a:endParaRPr lang="en-US"/>
          </a:p>
        </p:txBody>
      </p:sp>
      <p:sp>
        <p:nvSpPr>
          <p:cNvPr id="7" name="Content Placeholder 2"/>
          <p:cNvSpPr>
            <a:spLocks noGrp="1"/>
          </p:cNvSpPr>
          <p:nvPr>
            <p:ph idx="1"/>
          </p:nvPr>
        </p:nvSpPr>
        <p:spPr>
          <a:xfrm>
            <a:off x="838200" y="1354668"/>
            <a:ext cx="10515600" cy="4822296"/>
          </a:xfrm>
        </p:spPr>
        <p:txBody>
          <a:bodyPr>
            <a:normAutofit lnSpcReduction="10000"/>
          </a:bodyPr>
          <a:lstStyle/>
          <a:p>
            <a:pPr marL="914400" indent="0">
              <a:buNone/>
            </a:pPr>
            <a:r>
              <a:rPr lang="en-US" sz="2000" b="1" dirty="0" err="1" smtClean="0">
                <a:solidFill>
                  <a:schemeClr val="bg1">
                    <a:lumMod val="50000"/>
                  </a:schemeClr>
                </a:solidFill>
              </a:rPr>
              <a:t>Benji</a:t>
            </a:r>
            <a:endParaRPr lang="en-US" sz="2000" b="1" dirty="0" smtClean="0">
              <a:solidFill>
                <a:schemeClr val="bg1">
                  <a:lumMod val="50000"/>
                </a:schemeClr>
              </a:solidFill>
            </a:endParaRPr>
          </a:p>
          <a:p>
            <a:pPr marL="914400" indent="0">
              <a:buNone/>
            </a:pPr>
            <a:r>
              <a:rPr lang="en-US" sz="2000" dirty="0">
                <a:solidFill>
                  <a:schemeClr val="bg1">
                    <a:lumMod val="50000"/>
                  </a:schemeClr>
                </a:solidFill>
              </a:rPr>
              <a:t>5</a:t>
            </a:r>
            <a:r>
              <a:rPr lang="en-US" sz="2000" dirty="0" smtClean="0">
                <a:solidFill>
                  <a:schemeClr val="bg1">
                    <a:lumMod val="50000"/>
                  </a:schemeClr>
                </a:solidFill>
              </a:rPr>
              <a:t> mins </a:t>
            </a:r>
            <a:r>
              <a:rPr lang="en-US" sz="2000" dirty="0">
                <a:solidFill>
                  <a:schemeClr val="bg1">
                    <a:lumMod val="50000"/>
                  </a:schemeClr>
                </a:solidFill>
              </a:rPr>
              <a:t>ago · Phoenix, AZ</a:t>
            </a:r>
          </a:p>
          <a:p>
            <a:pPr marL="914400" indent="0">
              <a:buNone/>
            </a:pPr>
            <a:r>
              <a:rPr lang="en-US" dirty="0"/>
              <a:t>Hey, I also ate lettuce at a </a:t>
            </a:r>
            <a:r>
              <a:rPr lang="en-US" dirty="0" err="1"/>
              <a:t>RetailerA</a:t>
            </a:r>
            <a:r>
              <a:rPr lang="en-US" dirty="0"/>
              <a:t> store and had terrible stomach cramping. How do I get my money back? #</a:t>
            </a:r>
            <a:r>
              <a:rPr lang="en-US" dirty="0" err="1"/>
              <a:t>baggedromaine</a:t>
            </a:r>
            <a:endParaRPr lang="en-US" dirty="0"/>
          </a:p>
          <a:p>
            <a:pPr marL="914400" indent="0">
              <a:buNone/>
            </a:pPr>
            <a:endParaRPr lang="en-US" sz="2000" b="1" dirty="0" smtClean="0">
              <a:solidFill>
                <a:schemeClr val="bg1">
                  <a:lumMod val="50000"/>
                </a:schemeClr>
              </a:solidFill>
            </a:endParaRPr>
          </a:p>
          <a:p>
            <a:pPr marL="914400" indent="0">
              <a:buNone/>
            </a:pPr>
            <a:r>
              <a:rPr lang="en-US" sz="2000" b="1" dirty="0" smtClean="0">
                <a:solidFill>
                  <a:schemeClr val="bg1">
                    <a:lumMod val="50000"/>
                  </a:schemeClr>
                </a:solidFill>
              </a:rPr>
              <a:t>David S.</a:t>
            </a:r>
            <a:endParaRPr lang="en-US" sz="2000" b="1" dirty="0">
              <a:solidFill>
                <a:schemeClr val="bg1">
                  <a:lumMod val="50000"/>
                </a:schemeClr>
              </a:solidFill>
            </a:endParaRPr>
          </a:p>
          <a:p>
            <a:pPr marL="914400" indent="0">
              <a:buNone/>
            </a:pPr>
            <a:r>
              <a:rPr lang="en-US" sz="2000" dirty="0" smtClean="0">
                <a:solidFill>
                  <a:schemeClr val="bg1">
                    <a:lumMod val="50000"/>
                  </a:schemeClr>
                </a:solidFill>
              </a:rPr>
              <a:t>12 </a:t>
            </a:r>
            <a:r>
              <a:rPr lang="en-US" sz="2000" dirty="0">
                <a:solidFill>
                  <a:schemeClr val="bg1">
                    <a:lumMod val="50000"/>
                  </a:schemeClr>
                </a:solidFill>
              </a:rPr>
              <a:t>mins ago · </a:t>
            </a:r>
            <a:r>
              <a:rPr lang="en-US" sz="2000" dirty="0" smtClean="0">
                <a:solidFill>
                  <a:schemeClr val="bg1">
                    <a:lumMod val="50000"/>
                  </a:schemeClr>
                </a:solidFill>
              </a:rPr>
              <a:t>San Francisco, CA</a:t>
            </a:r>
            <a:endParaRPr lang="en-US" sz="2000" dirty="0">
              <a:solidFill>
                <a:schemeClr val="bg1">
                  <a:lumMod val="50000"/>
                </a:schemeClr>
              </a:solidFill>
            </a:endParaRPr>
          </a:p>
          <a:p>
            <a:pPr marL="914400" indent="0">
              <a:buNone/>
            </a:pPr>
            <a:r>
              <a:rPr lang="en-US" dirty="0" smtClean="0"/>
              <a:t>Seems this is going around. I shop at a </a:t>
            </a:r>
            <a:r>
              <a:rPr lang="en-US" dirty="0" err="1" smtClean="0"/>
              <a:t>RetailerA</a:t>
            </a:r>
            <a:r>
              <a:rPr lang="en-US" dirty="0" smtClean="0"/>
              <a:t> store in San Francisco, and I ate the store brand of chopped romaine too. About three days later, I was so sick, I thought I was going to die. At first I thought it was the raw oysters I ate, but now I’m thinking it was the romaine. How do I find out?  #</a:t>
            </a:r>
            <a:r>
              <a:rPr lang="en-US" dirty="0" err="1" smtClean="0"/>
              <a:t>baggedromaine</a:t>
            </a:r>
            <a:endParaRPr lang="en-US" dirty="0"/>
          </a:p>
          <a:p>
            <a:pPr marL="0" indent="0">
              <a:buNone/>
            </a:pPr>
            <a:endParaRPr lang="en-US" dirty="0"/>
          </a:p>
        </p:txBody>
      </p:sp>
      <p:pic>
        <p:nvPicPr>
          <p:cNvPr id="4098" name="Picture 2" descr="C:\Users\aphilpott\AppData\Local\Microsoft\Windows\Temporary Internet Files\Content.IE5\YOXOQUB2\smiling-man-fac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266" y="1766311"/>
            <a:ext cx="739823" cy="7398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philpott\AppData\Local\Microsoft\Windows\Temporary Internet Files\Content.IE5\LNKWYPH5\boy-smiling-happy-face-14076-lar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557" y="4303558"/>
            <a:ext cx="548313" cy="58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66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0823"/>
            <a:ext cx="6150407" cy="355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965" y="304802"/>
            <a:ext cx="6542423" cy="326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505200"/>
            <a:ext cx="617502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642" y="3352800"/>
            <a:ext cx="645235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036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Post </a:t>
            </a:r>
            <a:r>
              <a:rPr lang="en-US" b="1" dirty="0" smtClean="0">
                <a:hlinkClick r:id="rId3"/>
              </a:rPr>
              <a:t>@</a:t>
            </a:r>
            <a:r>
              <a:rPr lang="en-US" b="1" dirty="0" err="1" smtClean="0"/>
              <a:t>SusiQ</a:t>
            </a:r>
            <a:endParaRPr lang="en-US" dirty="0"/>
          </a:p>
        </p:txBody>
      </p:sp>
      <p:sp>
        <p:nvSpPr>
          <p:cNvPr id="3" name="Content Placeholder 2"/>
          <p:cNvSpPr>
            <a:spLocks noGrp="1"/>
          </p:cNvSpPr>
          <p:nvPr>
            <p:ph idx="1"/>
          </p:nvPr>
        </p:nvSpPr>
        <p:spPr>
          <a:xfrm>
            <a:off x="838200" y="1825626"/>
            <a:ext cx="10515600" cy="4632325"/>
          </a:xfrm>
        </p:spPr>
        <p:txBody>
          <a:bodyPr>
            <a:normAutofit/>
          </a:bodyPr>
          <a:lstStyle/>
          <a:p>
            <a:pPr marL="0" indent="0">
              <a:buNone/>
            </a:pPr>
            <a:endParaRPr lang="en-US" dirty="0" smtClean="0"/>
          </a:p>
          <a:p>
            <a:endParaRPr lang="en-US" dirty="0" smtClean="0"/>
          </a:p>
          <a:p>
            <a:endParaRPr lang="en-US" dirty="0"/>
          </a:p>
          <a:p>
            <a:pPr marL="0" indent="0">
              <a:buNone/>
            </a:pPr>
            <a:endParaRPr lang="en-US" dirty="0"/>
          </a:p>
          <a:p>
            <a:pPr marL="0" indent="0">
              <a:buNone/>
            </a:pPr>
            <a:endParaRPr lang="en-US" dirty="0" smtClean="0"/>
          </a:p>
        </p:txBody>
      </p:sp>
      <p:sp>
        <p:nvSpPr>
          <p:cNvPr id="5" name="TextBox 4"/>
          <p:cNvSpPr txBox="1"/>
          <p:nvPr/>
        </p:nvSpPr>
        <p:spPr>
          <a:xfrm>
            <a:off x="2436814" y="1825624"/>
            <a:ext cx="8415337" cy="1569660"/>
          </a:xfrm>
          <a:prstGeom prst="rect">
            <a:avLst/>
          </a:prstGeom>
          <a:noFill/>
        </p:spPr>
        <p:txBody>
          <a:bodyPr wrap="square" rtlCol="0">
            <a:spAutoFit/>
          </a:bodyPr>
          <a:lstStyle/>
          <a:p>
            <a:r>
              <a:rPr lang="en-US" sz="3200" b="1" dirty="0" smtClean="0">
                <a:latin typeface="Bradley Hand ITC" panose="03070402050302030203" pitchFamily="66" charset="0"/>
              </a:rPr>
              <a:t>I ate </a:t>
            </a:r>
            <a:r>
              <a:rPr lang="en-US" sz="3200" b="1" dirty="0" err="1" smtClean="0">
                <a:latin typeface="Bradley Hand ITC" panose="03070402050302030203" pitchFamily="66" charset="0"/>
              </a:rPr>
              <a:t>RetailerA</a:t>
            </a:r>
            <a:r>
              <a:rPr lang="en-US" sz="3200" b="1" dirty="0" smtClean="0">
                <a:latin typeface="Bradley Hand ITC" panose="03070402050302030203" pitchFamily="66" charset="0"/>
              </a:rPr>
              <a:t> chopped romaine too. Son is still not better. Taking him to the </a:t>
            </a:r>
            <a:r>
              <a:rPr lang="en-US" sz="3200" b="1" dirty="0" err="1" smtClean="0">
                <a:latin typeface="Bradley Hand ITC" panose="03070402050302030203" pitchFamily="66" charset="0"/>
              </a:rPr>
              <a:t>dr</a:t>
            </a:r>
            <a:r>
              <a:rPr lang="en-US" sz="3200" b="1" dirty="0" smtClean="0">
                <a:latin typeface="Bradley Hand ITC" panose="03070402050302030203" pitchFamily="66" charset="0"/>
              </a:rPr>
              <a:t> today. #</a:t>
            </a:r>
            <a:r>
              <a:rPr lang="en-US" sz="3200" b="1" dirty="0" err="1" smtClean="0">
                <a:latin typeface="Bradley Hand ITC" panose="03070402050302030203" pitchFamily="66" charset="0"/>
              </a:rPr>
              <a:t>baggedromaine</a:t>
            </a:r>
            <a:endParaRPr lang="en-US" sz="3200" b="1" dirty="0">
              <a:latin typeface="Bradley Hand ITC" panose="03070402050302030203" pitchFamily="66"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25" y="6304948"/>
            <a:ext cx="4114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6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Forward to Three Weeks Later</a:t>
            </a:r>
            <a:endParaRPr lang="en-US" dirty="0"/>
          </a:p>
        </p:txBody>
      </p:sp>
      <p:sp>
        <p:nvSpPr>
          <p:cNvPr id="3" name="Content Placeholder 2"/>
          <p:cNvSpPr>
            <a:spLocks noGrp="1"/>
          </p:cNvSpPr>
          <p:nvPr>
            <p:ph idx="1"/>
          </p:nvPr>
        </p:nvSpPr>
        <p:spPr/>
        <p:txBody>
          <a:bodyPr>
            <a:normAutofit/>
          </a:bodyPr>
          <a:lstStyle/>
          <a:p>
            <a:r>
              <a:rPr lang="en-US" sz="3200" dirty="0" smtClean="0"/>
              <a:t>What are some lessons learned?</a:t>
            </a:r>
          </a:p>
          <a:p>
            <a:r>
              <a:rPr lang="en-US" sz="3200" dirty="0" smtClean="0"/>
              <a:t>What were the most challenging aspects?</a:t>
            </a:r>
          </a:p>
          <a:p>
            <a:r>
              <a:rPr lang="en-US" sz="3200" dirty="0" smtClean="0"/>
              <a:t>What might have you done differently?</a:t>
            </a:r>
          </a:p>
          <a:p>
            <a:r>
              <a:rPr lang="en-US" sz="3200" dirty="0" smtClean="0"/>
              <a:t>What additional resources would you have needed?</a:t>
            </a:r>
            <a:endParaRPr lang="en-US" sz="3200"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21</a:t>
            </a:fld>
            <a:endParaRPr lang="en-US"/>
          </a:p>
        </p:txBody>
      </p:sp>
    </p:spTree>
    <p:extLst>
      <p:ext uri="{BB962C8B-B14F-4D97-AF65-F5344CB8AC3E}">
        <p14:creationId xmlns:p14="http://schemas.microsoft.com/office/powerpoint/2010/main" val="97311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smtClean="0"/>
              <a:t>2016 JIFSAN  Symposium</a:t>
            </a:r>
            <a:endParaRPr lang="en-US" dirty="0"/>
          </a:p>
        </p:txBody>
      </p:sp>
      <p:sp>
        <p:nvSpPr>
          <p:cNvPr id="6" name="Slide Number Placeholder 5"/>
          <p:cNvSpPr>
            <a:spLocks noGrp="1"/>
          </p:cNvSpPr>
          <p:nvPr>
            <p:ph type="sldNum" sz="quarter" idx="12"/>
          </p:nvPr>
        </p:nvSpPr>
        <p:spPr/>
        <p:txBody>
          <a:bodyPr/>
          <a:lstStyle/>
          <a:p>
            <a:fld id="{CC717892-CFEA-4270-8EAA-9ED917E5FD9C}" type="slidenum">
              <a:rPr lang="en-US" smtClean="0"/>
              <a:t>22</a:t>
            </a:fld>
            <a:endParaRPr lang="en-US"/>
          </a:p>
        </p:txBody>
      </p:sp>
      <p:pic>
        <p:nvPicPr>
          <p:cNvPr id="3" name="This is how E. coli gets into your sal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4904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Lunch</a:t>
            </a:r>
            <a:endParaRPr lang="en-US" dirty="0"/>
          </a:p>
        </p:txBody>
      </p:sp>
      <p:sp>
        <p:nvSpPr>
          <p:cNvPr id="5" name="Text Placeholder 4"/>
          <p:cNvSpPr>
            <a:spLocks noGrp="1"/>
          </p:cNvSpPr>
          <p:nvPr>
            <p:ph type="body" idx="1"/>
          </p:nvPr>
        </p:nvSpPr>
        <p:spPr/>
        <p:txBody>
          <a:bodyPr/>
          <a:lstStyle/>
          <a:p>
            <a:r>
              <a:rPr lang="en-US" dirty="0" smtClean="0"/>
              <a:t>Day 2</a:t>
            </a:r>
            <a:endParaRPr lang="en-US" dirty="0"/>
          </a:p>
        </p:txBody>
      </p:sp>
      <p:sp>
        <p:nvSpPr>
          <p:cNvPr id="2" name="Date Placeholder 1"/>
          <p:cNvSpPr>
            <a:spLocks noGrp="1"/>
          </p:cNvSpPr>
          <p:nvPr>
            <p:ph type="dt" sz="half" idx="10"/>
          </p:nvPr>
        </p:nvSpPr>
        <p:spPr/>
        <p:txBody>
          <a:bodyPr/>
          <a:lstStyle/>
          <a:p>
            <a:fld id="{1C8AD37A-C885-4CEF-9001-A699A49AAB57}" type="datetime1">
              <a:rPr lang="en-US" smtClean="0"/>
              <a:t>4/21/2016</a:t>
            </a:fld>
            <a:endParaRPr lang="en-US"/>
          </a:p>
        </p:txBody>
      </p:sp>
      <p:sp>
        <p:nvSpPr>
          <p:cNvPr id="3" name="Footer Placeholder 2"/>
          <p:cNvSpPr>
            <a:spLocks noGrp="1"/>
          </p:cNvSpPr>
          <p:nvPr>
            <p:ph type="ftr" sz="quarter" idx="11"/>
          </p:nvPr>
        </p:nvSpPr>
        <p:spPr>
          <a:xfrm>
            <a:off x="4038600" y="6340586"/>
            <a:ext cx="4114800" cy="365125"/>
          </a:xfrm>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23</a:t>
            </a:fld>
            <a:endParaRPr lang="en-US"/>
          </a:p>
        </p:txBody>
      </p:sp>
    </p:spTree>
    <p:extLst>
      <p:ext uri="{BB962C8B-B14F-4D97-AF65-F5344CB8AC3E}">
        <p14:creationId xmlns:p14="http://schemas.microsoft.com/office/powerpoint/2010/main" val="1418459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4625" y="3354366"/>
            <a:ext cx="9482665" cy="369332"/>
          </a:xfrm>
          <a:prstGeom prst="rect">
            <a:avLst/>
          </a:prstGeom>
          <a:solidFill>
            <a:schemeClr val="accent1">
              <a:lumMod val="20000"/>
              <a:lumOff val="80000"/>
            </a:schemeClr>
          </a:solidFill>
        </p:spPr>
        <p:txBody>
          <a:bodyPr wrap="square" rtlCol="0">
            <a:spAutoFit/>
          </a:bodyPr>
          <a:lstStyle/>
          <a:p>
            <a:endParaRPr lang="en-US" dirty="0"/>
          </a:p>
        </p:txBody>
      </p:sp>
      <p:sp>
        <p:nvSpPr>
          <p:cNvPr id="2" name="Title 1"/>
          <p:cNvSpPr>
            <a:spLocks noGrp="1"/>
          </p:cNvSpPr>
          <p:nvPr>
            <p:ph type="title"/>
          </p:nvPr>
        </p:nvSpPr>
        <p:spPr>
          <a:xfrm>
            <a:off x="838200" y="365127"/>
            <a:ext cx="10515600" cy="1057275"/>
          </a:xfrm>
        </p:spPr>
        <p:txBody>
          <a:bodyPr/>
          <a:lstStyle/>
          <a:p>
            <a:r>
              <a:rPr lang="en-US" dirty="0" smtClean="0"/>
              <a:t>Day 1, afternoon</a:t>
            </a:r>
            <a:endParaRPr lang="en-US" dirty="0"/>
          </a:p>
        </p:txBody>
      </p:sp>
      <p:sp>
        <p:nvSpPr>
          <p:cNvPr id="3" name="Content Placeholder 2"/>
          <p:cNvSpPr>
            <a:spLocks noGrp="1"/>
          </p:cNvSpPr>
          <p:nvPr>
            <p:ph idx="1"/>
          </p:nvPr>
        </p:nvSpPr>
        <p:spPr>
          <a:xfrm>
            <a:off x="793045" y="1309511"/>
            <a:ext cx="10515600" cy="4844874"/>
          </a:xfrm>
        </p:spPr>
        <p:txBody>
          <a:bodyPr>
            <a:normAutofit fontScale="85000" lnSpcReduction="20000"/>
          </a:bodyPr>
          <a:lstStyle/>
          <a:p>
            <a:r>
              <a:rPr lang="en-US" sz="3200" dirty="0"/>
              <a:t>The Company1 Crisis Management Team Lead calls the team into the conference room and explains:</a:t>
            </a:r>
          </a:p>
          <a:p>
            <a:pPr marL="0" indent="0">
              <a:buNone/>
            </a:pPr>
            <a:r>
              <a:rPr lang="en-US" sz="3200" dirty="0" smtClean="0"/>
              <a:t>	</a:t>
            </a:r>
            <a:r>
              <a:rPr lang="en-US" sz="3200" dirty="0" err="1" smtClean="0"/>
              <a:t>RetailerA</a:t>
            </a:r>
            <a:r>
              <a:rPr lang="en-US" sz="3200" dirty="0" smtClean="0"/>
              <a:t> called today to inform the company about a recent 	visitor post on its 	Facebook Page: </a:t>
            </a:r>
          </a:p>
          <a:p>
            <a:pPr marL="0" indent="0">
              <a:buNone/>
            </a:pPr>
            <a:endParaRPr lang="en-US" sz="3200" dirty="0" smtClean="0"/>
          </a:p>
          <a:p>
            <a:endParaRPr lang="en-US" sz="2000" dirty="0"/>
          </a:p>
          <a:p>
            <a:pPr marL="914400" indent="0">
              <a:buNone/>
            </a:pPr>
            <a:r>
              <a:rPr lang="en-US" sz="2000" b="1" dirty="0" smtClean="0">
                <a:solidFill>
                  <a:schemeClr val="bg1">
                    <a:lumMod val="50000"/>
                  </a:schemeClr>
                </a:solidFill>
              </a:rPr>
              <a:t>Martha M.</a:t>
            </a:r>
          </a:p>
          <a:p>
            <a:pPr marL="914400" indent="0">
              <a:buNone/>
            </a:pPr>
            <a:r>
              <a:rPr lang="en-US" sz="2000" dirty="0" smtClean="0">
                <a:solidFill>
                  <a:schemeClr val="bg1">
                    <a:lumMod val="50000"/>
                  </a:schemeClr>
                </a:solidFill>
              </a:rPr>
              <a:t>5 hours ago · Phoenix, AZ</a:t>
            </a:r>
          </a:p>
          <a:p>
            <a:pPr marL="914400" indent="0">
              <a:buNone/>
            </a:pPr>
            <a:r>
              <a:rPr lang="en-US" dirty="0" smtClean="0">
                <a:latin typeface="+mj-lt"/>
              </a:rPr>
              <a:t>Bought several bags of your chopped romaine lettuce at my Phoenix, AZ </a:t>
            </a:r>
            <a:r>
              <a:rPr lang="en-US" dirty="0" err="1" smtClean="0">
                <a:latin typeface="+mj-lt"/>
              </a:rPr>
              <a:t>RetailerA</a:t>
            </a:r>
            <a:r>
              <a:rPr lang="en-US" dirty="0" smtClean="0">
                <a:latin typeface="+mj-lt"/>
              </a:rPr>
              <a:t> store about a week ago. I loved it – I ate a salad every night! I made a wonderful Cesar salad over the weekend, and then barfed it back up…for two days! It was terrible</a:t>
            </a:r>
            <a:r>
              <a:rPr lang="en-US" dirty="0">
                <a:latin typeface="+mj-lt"/>
              </a:rPr>
              <a:t>! </a:t>
            </a:r>
            <a:r>
              <a:rPr lang="en-US" dirty="0" smtClean="0">
                <a:latin typeface="+mj-lt"/>
              </a:rPr>
              <a:t>I left a message for the store manager, but no one has returned my call. Wish I had kept the bag. Please take this product off the shelf so others do not succumb to the same fate!</a:t>
            </a:r>
            <a:endParaRPr lang="en-US" dirty="0">
              <a:latin typeface="+mj-lt"/>
            </a:endParaRPr>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a:xfrm>
            <a:off x="4085897" y="6356352"/>
            <a:ext cx="4114800" cy="365125"/>
          </a:xfrm>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3</a:t>
            </a:fld>
            <a:endParaRPr lang="en-US"/>
          </a:p>
        </p:txBody>
      </p:sp>
      <p:pic>
        <p:nvPicPr>
          <p:cNvPr id="2050" name="Picture 2" descr="C:\Users\aphilpott\AppData\Local\Microsoft\Windows\Temporary Internet Files\Content.IE5\LNKWYPH5\face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88" y="3354368"/>
            <a:ext cx="612421" cy="6124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469" y="3725601"/>
            <a:ext cx="1022175" cy="24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70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7289"/>
            <a:ext cx="10515600" cy="5149674"/>
          </a:xfrm>
        </p:spPr>
        <p:txBody>
          <a:bodyPr>
            <a:normAutofit/>
          </a:bodyPr>
          <a:lstStyle/>
          <a:p>
            <a:r>
              <a:rPr lang="en-US" sz="3200" dirty="0" err="1" smtClean="0"/>
              <a:t>RetailerA</a:t>
            </a:r>
            <a:r>
              <a:rPr lang="en-US" sz="3200" dirty="0" smtClean="0"/>
              <a:t> provided the Facebook Friend with Company1’s website address and the phone number listed on the website.</a:t>
            </a:r>
          </a:p>
          <a:p>
            <a:endParaRPr lang="en-US" sz="3200" dirty="0"/>
          </a:p>
          <a:p>
            <a:r>
              <a:rPr lang="en-US" sz="3200" dirty="0" smtClean="0"/>
              <a:t>The rest of the team investigates the situation (reviewing food safety records, conducting product </a:t>
            </a:r>
            <a:r>
              <a:rPr lang="en-US" sz="3200" dirty="0" err="1" smtClean="0"/>
              <a:t>traceback</a:t>
            </a:r>
            <a:r>
              <a:rPr lang="en-US" sz="3200" dirty="0" smtClean="0"/>
              <a:t> and </a:t>
            </a:r>
            <a:r>
              <a:rPr lang="en-US" sz="3200" dirty="0" err="1" smtClean="0"/>
              <a:t>traceforward</a:t>
            </a:r>
            <a:r>
              <a:rPr lang="en-US" sz="3200" dirty="0" smtClean="0"/>
              <a:t>, health hazard analysis, etc.). </a:t>
            </a:r>
          </a:p>
          <a:p>
            <a:endParaRPr lang="en-US" sz="3200" b="1" dirty="0"/>
          </a:p>
          <a:p>
            <a:r>
              <a:rPr lang="en-US" sz="3200" b="1" dirty="0"/>
              <a:t>Identify 3 different audiences with whom the company may have to communicate and draft 3 talking points for each.</a:t>
            </a:r>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4</a:t>
            </a:fld>
            <a:endParaRPr lang="en-US"/>
          </a:p>
        </p:txBody>
      </p:sp>
    </p:spTree>
    <p:extLst>
      <p:ext uri="{BB962C8B-B14F-4D97-AF65-F5344CB8AC3E}">
        <p14:creationId xmlns:p14="http://schemas.microsoft.com/office/powerpoint/2010/main" val="2614806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Audiences from Day 1</a:t>
            </a:r>
            <a:endParaRPr lang="en-US" dirty="0"/>
          </a:p>
        </p:txBody>
      </p:sp>
      <p:sp>
        <p:nvSpPr>
          <p:cNvPr id="6" name="Text Placeholder 5"/>
          <p:cNvSpPr>
            <a:spLocks noGrp="1"/>
          </p:cNvSpPr>
          <p:nvPr>
            <p:ph type="body" idx="1"/>
          </p:nvPr>
        </p:nvSpPr>
        <p:spPr/>
        <p:txBody>
          <a:bodyPr>
            <a:normAutofit/>
          </a:bodyPr>
          <a:lstStyle/>
          <a:p>
            <a:r>
              <a:rPr lang="en-US" sz="2800" dirty="0" smtClean="0"/>
              <a:t>Talk to NOW	</a:t>
            </a:r>
            <a:endParaRPr lang="en-US" sz="2800" dirty="0"/>
          </a:p>
        </p:txBody>
      </p:sp>
      <p:sp>
        <p:nvSpPr>
          <p:cNvPr id="7" name="Content Placeholder 6"/>
          <p:cNvSpPr>
            <a:spLocks noGrp="1"/>
          </p:cNvSpPr>
          <p:nvPr>
            <p:ph sz="half" idx="2"/>
          </p:nvPr>
        </p:nvSpPr>
        <p:spPr/>
        <p:txBody>
          <a:bodyPr/>
          <a:lstStyle/>
          <a:p>
            <a:r>
              <a:rPr lang="en-US" dirty="0" smtClean="0"/>
              <a:t>External Audience: Facebook friend (consumer) –  In this case </a:t>
            </a:r>
            <a:r>
              <a:rPr lang="en-US" dirty="0" err="1" smtClean="0"/>
              <a:t>RetailerA</a:t>
            </a:r>
            <a:r>
              <a:rPr lang="en-US" dirty="0" smtClean="0"/>
              <a:t> requires Company to respond w/in 24 hours.</a:t>
            </a:r>
          </a:p>
          <a:p>
            <a:r>
              <a:rPr lang="en-US" dirty="0" smtClean="0"/>
              <a:t>Internal Audiences: Receptionist, Sales rep for </a:t>
            </a:r>
            <a:r>
              <a:rPr lang="en-US" dirty="0" err="1" smtClean="0"/>
              <a:t>RetailerA</a:t>
            </a:r>
            <a:r>
              <a:rPr lang="en-US" dirty="0" smtClean="0"/>
              <a:t> (maybe other sales reps), Senior leadership, </a:t>
            </a:r>
          </a:p>
          <a:p>
            <a:endParaRPr lang="en-US" dirty="0" smtClean="0"/>
          </a:p>
          <a:p>
            <a:endParaRPr lang="en-US" dirty="0"/>
          </a:p>
        </p:txBody>
      </p:sp>
      <p:sp>
        <p:nvSpPr>
          <p:cNvPr id="8" name="Text Placeholder 7"/>
          <p:cNvSpPr>
            <a:spLocks noGrp="1"/>
          </p:cNvSpPr>
          <p:nvPr>
            <p:ph type="body" sz="quarter" idx="3"/>
          </p:nvPr>
        </p:nvSpPr>
        <p:spPr/>
        <p:txBody>
          <a:bodyPr>
            <a:normAutofit/>
          </a:bodyPr>
          <a:lstStyle/>
          <a:p>
            <a:r>
              <a:rPr lang="en-US" sz="2800" dirty="0" smtClean="0"/>
              <a:t>Prepare to talk to…just in case</a:t>
            </a:r>
            <a:endParaRPr lang="en-US" sz="2800" dirty="0"/>
          </a:p>
        </p:txBody>
      </p:sp>
      <p:sp>
        <p:nvSpPr>
          <p:cNvPr id="9" name="Content Placeholder 8"/>
          <p:cNvSpPr>
            <a:spLocks noGrp="1"/>
          </p:cNvSpPr>
          <p:nvPr>
            <p:ph sz="quarter" idx="4"/>
          </p:nvPr>
        </p:nvSpPr>
        <p:spPr/>
        <p:txBody>
          <a:bodyPr/>
          <a:lstStyle/>
          <a:p>
            <a:r>
              <a:rPr lang="en-US" dirty="0" smtClean="0"/>
              <a:t>Media: Holding or Reactive statement</a:t>
            </a:r>
          </a:p>
          <a:p>
            <a:r>
              <a:rPr lang="en-US" dirty="0" smtClean="0"/>
              <a:t>Health Depts.</a:t>
            </a:r>
          </a:p>
          <a:p>
            <a:r>
              <a:rPr lang="en-US" dirty="0" smtClean="0"/>
              <a:t>Regulators</a:t>
            </a:r>
          </a:p>
          <a:p>
            <a:r>
              <a:rPr lang="en-US" dirty="0" smtClean="0"/>
              <a:t>Broad customer group (other retailers)</a:t>
            </a:r>
          </a:p>
          <a:p>
            <a:r>
              <a:rPr lang="en-US" dirty="0" smtClean="0"/>
              <a:t>Industry trade associations</a:t>
            </a:r>
          </a:p>
          <a:p>
            <a:endParaRPr lang="en-US" dirty="0"/>
          </a:p>
        </p:txBody>
      </p:sp>
      <p:sp>
        <p:nvSpPr>
          <p:cNvPr id="10" name="TextBox 9"/>
          <p:cNvSpPr txBox="1"/>
          <p:nvPr/>
        </p:nvSpPr>
        <p:spPr>
          <a:xfrm>
            <a:off x="1962150" y="6057900"/>
            <a:ext cx="8039100" cy="523220"/>
          </a:xfrm>
          <a:prstGeom prst="rect">
            <a:avLst/>
          </a:prstGeom>
          <a:noFill/>
        </p:spPr>
        <p:txBody>
          <a:bodyPr wrap="square" rtlCol="0">
            <a:spAutoFit/>
          </a:bodyPr>
          <a:lstStyle/>
          <a:p>
            <a:r>
              <a:rPr lang="en-US" sz="2800" b="1" dirty="0" smtClean="0"/>
              <a:t>Don’t have enough information. Need to investigate.</a:t>
            </a:r>
            <a:endParaRPr lang="en-US" sz="2800" b="1" dirty="0"/>
          </a:p>
        </p:txBody>
      </p:sp>
    </p:spTree>
    <p:extLst>
      <p:ext uri="{BB962C8B-B14F-4D97-AF65-F5344CB8AC3E}">
        <p14:creationId xmlns:p14="http://schemas.microsoft.com/office/powerpoint/2010/main" val="2497726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Talking Points from Day 1</a:t>
            </a:r>
            <a:endParaRPr lang="en-US" dirty="0"/>
          </a:p>
        </p:txBody>
      </p:sp>
      <p:sp>
        <p:nvSpPr>
          <p:cNvPr id="4" name="Content Placeholder 3"/>
          <p:cNvSpPr>
            <a:spLocks noGrp="1"/>
          </p:cNvSpPr>
          <p:nvPr>
            <p:ph sz="half" idx="1"/>
          </p:nvPr>
        </p:nvSpPr>
        <p:spPr>
          <a:xfrm>
            <a:off x="838200" y="1581151"/>
            <a:ext cx="5181600" cy="3600450"/>
          </a:xfrm>
        </p:spPr>
        <p:txBody>
          <a:bodyPr>
            <a:normAutofit lnSpcReduction="10000"/>
          </a:bodyPr>
          <a:lstStyle/>
          <a:p>
            <a:r>
              <a:rPr lang="en-US" dirty="0" smtClean="0"/>
              <a:t>FB Friend (consumer):</a:t>
            </a:r>
          </a:p>
          <a:p>
            <a:pPr lvl="1"/>
            <a:r>
              <a:rPr lang="en-US" dirty="0" smtClean="0"/>
              <a:t>We are taking this seriously</a:t>
            </a:r>
          </a:p>
          <a:p>
            <a:pPr lvl="1"/>
            <a:r>
              <a:rPr lang="en-US" dirty="0" smtClean="0"/>
              <a:t>Help us gather more info (understand)</a:t>
            </a:r>
          </a:p>
          <a:p>
            <a:pPr lvl="1"/>
            <a:r>
              <a:rPr lang="en-US" dirty="0" smtClean="0"/>
              <a:t>Use prepared template of questions to ask in case of adverse events (input from ins. co/legal)</a:t>
            </a:r>
          </a:p>
          <a:p>
            <a:pPr lvl="1"/>
            <a:r>
              <a:rPr lang="en-US" dirty="0" smtClean="0"/>
              <a:t>If still feel ill, consult a medical physician as you normally would</a:t>
            </a:r>
          </a:p>
          <a:p>
            <a:pPr lvl="1"/>
            <a:endParaRPr lang="en-US" dirty="0"/>
          </a:p>
          <a:p>
            <a:pPr lvl="1"/>
            <a:endParaRPr lang="en-US" dirty="0"/>
          </a:p>
        </p:txBody>
      </p:sp>
      <p:sp>
        <p:nvSpPr>
          <p:cNvPr id="5" name="Content Placeholder 4"/>
          <p:cNvSpPr>
            <a:spLocks noGrp="1"/>
          </p:cNvSpPr>
          <p:nvPr>
            <p:ph sz="half" idx="2"/>
          </p:nvPr>
        </p:nvSpPr>
        <p:spPr>
          <a:xfrm>
            <a:off x="6172200" y="1543050"/>
            <a:ext cx="5181600" cy="4633913"/>
          </a:xfrm>
        </p:spPr>
        <p:txBody>
          <a:bodyPr>
            <a:normAutofit lnSpcReduction="10000"/>
          </a:bodyPr>
          <a:lstStyle/>
          <a:p>
            <a:r>
              <a:rPr lang="en-US" dirty="0" smtClean="0"/>
              <a:t>Employees</a:t>
            </a:r>
          </a:p>
          <a:p>
            <a:pPr lvl="1"/>
            <a:r>
              <a:rPr lang="en-US" dirty="0" smtClean="0"/>
              <a:t>A situation has been brought to our attention</a:t>
            </a:r>
          </a:p>
          <a:p>
            <a:pPr lvl="1"/>
            <a:r>
              <a:rPr lang="en-US" dirty="0" smtClean="0"/>
              <a:t>May receive inquiries about possible illnesses.</a:t>
            </a:r>
            <a:r>
              <a:rPr lang="en-US" dirty="0"/>
              <a:t> Company is looking into it. </a:t>
            </a:r>
            <a:endParaRPr lang="en-US" dirty="0" smtClean="0"/>
          </a:p>
          <a:p>
            <a:pPr lvl="1"/>
            <a:r>
              <a:rPr lang="en-US" dirty="0" smtClean="0"/>
              <a:t>Be responsive; instruct how to handle inquiries</a:t>
            </a:r>
          </a:p>
          <a:p>
            <a:pPr lvl="1"/>
            <a:r>
              <a:rPr lang="en-US" dirty="0" smtClean="0"/>
              <a:t>Use the routing protocols in the crisis communication/social media triage plans</a:t>
            </a:r>
          </a:p>
          <a:p>
            <a:pPr lvl="1"/>
            <a:r>
              <a:rPr lang="en-US" dirty="0" smtClean="0"/>
              <a:t>Don’t apologize in a way that implies wrong-doing (not enough info)</a:t>
            </a:r>
            <a:endParaRPr lang="en-US" dirty="0"/>
          </a:p>
          <a:p>
            <a:endParaRPr lang="en-US" dirty="0"/>
          </a:p>
        </p:txBody>
      </p:sp>
      <p:sp>
        <p:nvSpPr>
          <p:cNvPr id="6" name="TextBox 5"/>
          <p:cNvSpPr txBox="1"/>
          <p:nvPr/>
        </p:nvSpPr>
        <p:spPr>
          <a:xfrm>
            <a:off x="381000" y="6000750"/>
            <a:ext cx="11487150" cy="707886"/>
          </a:xfrm>
          <a:prstGeom prst="rect">
            <a:avLst/>
          </a:prstGeom>
          <a:noFill/>
        </p:spPr>
        <p:txBody>
          <a:bodyPr wrap="square" rtlCol="0">
            <a:spAutoFit/>
          </a:bodyPr>
          <a:lstStyle/>
          <a:p>
            <a:pPr algn="ctr"/>
            <a:r>
              <a:rPr lang="en-US" sz="2000" b="1" dirty="0" smtClean="0"/>
              <a:t>Uncertainty is always a factor, but must take  all consumer claims seriously until known otherwise. Show respect. Consumers are understanding as long as they feel they are being heard/taken seriously </a:t>
            </a:r>
          </a:p>
        </p:txBody>
      </p:sp>
    </p:spTree>
    <p:extLst>
      <p:ext uri="{BB962C8B-B14F-4D97-AF65-F5344CB8AC3E}">
        <p14:creationId xmlns:p14="http://schemas.microsoft.com/office/powerpoint/2010/main" val="2200910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57275"/>
          </a:xfrm>
        </p:spPr>
        <p:txBody>
          <a:bodyPr/>
          <a:lstStyle/>
          <a:p>
            <a:r>
              <a:rPr lang="en-US" dirty="0" smtClean="0"/>
              <a:t>Day 2, morning</a:t>
            </a:r>
            <a:endParaRPr lang="en-US" dirty="0"/>
          </a:p>
        </p:txBody>
      </p:sp>
      <p:sp>
        <p:nvSpPr>
          <p:cNvPr id="3" name="Content Placeholder 2"/>
          <p:cNvSpPr>
            <a:spLocks noGrp="1"/>
          </p:cNvSpPr>
          <p:nvPr>
            <p:ph idx="1"/>
          </p:nvPr>
        </p:nvSpPr>
        <p:spPr>
          <a:xfrm>
            <a:off x="793045" y="1309511"/>
            <a:ext cx="10515600" cy="4980930"/>
          </a:xfrm>
        </p:spPr>
        <p:txBody>
          <a:bodyPr>
            <a:normAutofit lnSpcReduction="10000"/>
          </a:bodyPr>
          <a:lstStyle/>
          <a:p>
            <a:r>
              <a:rPr lang="en-US" sz="3200" dirty="0" err="1" smtClean="0"/>
              <a:t>RetailerA</a:t>
            </a:r>
            <a:r>
              <a:rPr lang="en-US" sz="3200" dirty="0" smtClean="0"/>
              <a:t> tells Company1 that a consumer called late yesterday saying that his wife and four friends who had dinner at their house had become ill a few days after all eating a salad she made with </a:t>
            </a:r>
            <a:r>
              <a:rPr lang="en-US" sz="3200" dirty="0" err="1" smtClean="0"/>
              <a:t>RetailerA</a:t>
            </a:r>
            <a:r>
              <a:rPr lang="en-US" sz="3200" dirty="0" smtClean="0"/>
              <a:t> brand bagged, Chopped Romaine Lettuce purchased at a </a:t>
            </a:r>
            <a:r>
              <a:rPr lang="en-US" sz="3200" dirty="0" err="1" smtClean="0"/>
              <a:t>RetailerA</a:t>
            </a:r>
            <a:r>
              <a:rPr lang="en-US" sz="3200" dirty="0" smtClean="0"/>
              <a:t> store in Phoenix, AZ. The husband did not eat the salad.</a:t>
            </a:r>
            <a:endParaRPr lang="en-US" sz="3200" dirty="0"/>
          </a:p>
          <a:p>
            <a:r>
              <a:rPr lang="en-US" sz="3200" dirty="0" err="1" smtClean="0"/>
              <a:t>RetailerA</a:t>
            </a:r>
            <a:r>
              <a:rPr lang="en-US" sz="3200" dirty="0" smtClean="0"/>
              <a:t> is removing all the private-label Chopped </a:t>
            </a:r>
            <a:r>
              <a:rPr lang="en-US" sz="3200" dirty="0"/>
              <a:t>R</a:t>
            </a:r>
            <a:r>
              <a:rPr lang="en-US" sz="3200" dirty="0" smtClean="0"/>
              <a:t>omaine Lettuce produced by Company1 from its shelves until the issue has been cleared up</a:t>
            </a:r>
          </a:p>
          <a:p>
            <a:r>
              <a:rPr lang="en-US" sz="3200" dirty="0" smtClean="0"/>
              <a:t>Your Digital Communities Manager has just sent you this email…</a:t>
            </a:r>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6" name="Slide Number Placeholder 5"/>
          <p:cNvSpPr>
            <a:spLocks noGrp="1"/>
          </p:cNvSpPr>
          <p:nvPr>
            <p:ph type="sldNum" sz="quarter" idx="12"/>
          </p:nvPr>
        </p:nvSpPr>
        <p:spPr/>
        <p:txBody>
          <a:bodyPr/>
          <a:lstStyle/>
          <a:p>
            <a:fld id="{CC717892-CFEA-4270-8EAA-9ED917E5FD9C}" type="slidenum">
              <a:rPr lang="en-US" smtClean="0"/>
              <a:t>7</a:t>
            </a:fld>
            <a:endParaRPr lang="en-US"/>
          </a:p>
        </p:txBody>
      </p:sp>
    </p:spTree>
    <p:extLst>
      <p:ext uri="{BB962C8B-B14F-4D97-AF65-F5344CB8AC3E}">
        <p14:creationId xmlns:p14="http://schemas.microsoft.com/office/powerpoint/2010/main" val="3357586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4933" y="3115734"/>
            <a:ext cx="9482667" cy="8127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Day 2, morning</a:t>
            </a:r>
            <a:endParaRPr lang="en-US" dirty="0"/>
          </a:p>
        </p:txBody>
      </p:sp>
      <p:sp>
        <p:nvSpPr>
          <p:cNvPr id="3" name="Content Placeholder 2"/>
          <p:cNvSpPr>
            <a:spLocks noGrp="1"/>
          </p:cNvSpPr>
          <p:nvPr>
            <p:ph idx="1"/>
          </p:nvPr>
        </p:nvSpPr>
        <p:spPr>
          <a:xfrm>
            <a:off x="838200" y="1512711"/>
            <a:ext cx="10515600" cy="4664252"/>
          </a:xfrm>
        </p:spPr>
        <p:txBody>
          <a:bodyPr>
            <a:normAutofit fontScale="92500" lnSpcReduction="10000"/>
          </a:bodyPr>
          <a:lstStyle/>
          <a:p>
            <a:pPr marL="0" indent="0">
              <a:buNone/>
            </a:pPr>
            <a:r>
              <a:rPr lang="en-US" sz="3000" dirty="0" smtClean="0"/>
              <a:t>Just saw this on our Facebook page. How should I respond? </a:t>
            </a:r>
          </a:p>
          <a:p>
            <a:pPr marL="0" indent="0">
              <a:buNone/>
            </a:pPr>
            <a:r>
              <a:rPr lang="en-US" sz="3000" dirty="0" err="1" smtClean="0"/>
              <a:t>Thnx</a:t>
            </a:r>
            <a:r>
              <a:rPr lang="en-US" sz="3000" dirty="0" smtClean="0"/>
              <a:t>,  Zee</a:t>
            </a:r>
          </a:p>
          <a:p>
            <a:pPr marL="0" indent="0">
              <a:buNone/>
            </a:pPr>
            <a:endParaRPr lang="en-US" sz="900" dirty="0"/>
          </a:p>
          <a:p>
            <a:pPr marL="0" indent="0">
              <a:buNone/>
            </a:pPr>
            <a:endParaRPr lang="en-US" sz="1900" dirty="0" smtClean="0"/>
          </a:p>
          <a:p>
            <a:pPr marL="0" indent="0">
              <a:buNone/>
            </a:pPr>
            <a:endParaRPr lang="en-US" sz="1900" dirty="0"/>
          </a:p>
          <a:p>
            <a:pPr marL="914400" indent="0">
              <a:buNone/>
            </a:pPr>
            <a:r>
              <a:rPr lang="en-US" sz="2000" b="1" dirty="0" smtClean="0">
                <a:solidFill>
                  <a:schemeClr val="bg1">
                    <a:lumMod val="50000"/>
                  </a:schemeClr>
                </a:solidFill>
              </a:rPr>
              <a:t>Martha M.</a:t>
            </a:r>
            <a:endParaRPr lang="en-US" sz="2000" b="1" dirty="0">
              <a:solidFill>
                <a:schemeClr val="bg1">
                  <a:lumMod val="50000"/>
                </a:schemeClr>
              </a:solidFill>
            </a:endParaRPr>
          </a:p>
          <a:p>
            <a:pPr marL="914400" indent="0">
              <a:buNone/>
            </a:pPr>
            <a:r>
              <a:rPr lang="en-US" sz="2000" dirty="0" smtClean="0">
                <a:solidFill>
                  <a:schemeClr val="bg1">
                    <a:lumMod val="50000"/>
                  </a:schemeClr>
                </a:solidFill>
              </a:rPr>
              <a:t>15 mins </a:t>
            </a:r>
            <a:r>
              <a:rPr lang="en-US" sz="2000" dirty="0">
                <a:solidFill>
                  <a:schemeClr val="bg1">
                    <a:lumMod val="50000"/>
                  </a:schemeClr>
                </a:solidFill>
              </a:rPr>
              <a:t>ago · Phoenix, AZ</a:t>
            </a:r>
          </a:p>
          <a:p>
            <a:pPr marL="914400" indent="0">
              <a:buNone/>
            </a:pPr>
            <a:r>
              <a:rPr lang="en-US" sz="2600" dirty="0" smtClean="0"/>
              <a:t>I ate some of your chopped romaine lettuce and became violently ill.  I missed a day of work and had to pay for a doctor’s visit. Can you compensate me for any of my time or expenses?</a:t>
            </a:r>
            <a:endParaRPr lang="en-US" sz="2600" dirty="0"/>
          </a:p>
          <a:p>
            <a:pPr marL="0" indent="0">
              <a:buNone/>
            </a:pPr>
            <a:endParaRPr lang="en-US" dirty="0"/>
          </a:p>
          <a:p>
            <a:pPr marL="0" indent="0">
              <a:buNone/>
            </a:pPr>
            <a:r>
              <a:rPr lang="en-US" sz="3000" b="1" dirty="0" smtClean="0"/>
              <a:t>What do you tell Zee, the Digital Communities Manager? </a:t>
            </a:r>
            <a:endParaRPr lang="en-US" sz="3000" b="1"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6" name="Slide Number Placeholder 5"/>
          <p:cNvSpPr>
            <a:spLocks noGrp="1"/>
          </p:cNvSpPr>
          <p:nvPr>
            <p:ph type="sldNum" sz="quarter" idx="12"/>
          </p:nvPr>
        </p:nvSpPr>
        <p:spPr/>
        <p:txBody>
          <a:bodyPr/>
          <a:lstStyle/>
          <a:p>
            <a:fld id="{CC717892-CFEA-4270-8EAA-9ED917E5FD9C}" type="slidenum">
              <a:rPr lang="en-US" smtClean="0"/>
              <a:t>8</a:t>
            </a:fld>
            <a:endParaRPr lang="en-US"/>
          </a:p>
        </p:txBody>
      </p:sp>
      <p:pic>
        <p:nvPicPr>
          <p:cNvPr id="3074" name="Picture 2" descr="C:\Users\aphilpott\AppData\Local\Microsoft\Windows\Temporary Internet Files\Content.IE5\LNKWYPH5\face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955" y="3115734"/>
            <a:ext cx="601087" cy="6010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3259" y="3563034"/>
            <a:ext cx="10175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37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 morning</a:t>
            </a:r>
            <a:endParaRPr lang="en-US" dirty="0"/>
          </a:p>
        </p:txBody>
      </p:sp>
      <p:sp>
        <p:nvSpPr>
          <p:cNvPr id="3" name="Content Placeholder 2"/>
          <p:cNvSpPr>
            <a:spLocks noGrp="1"/>
          </p:cNvSpPr>
          <p:nvPr>
            <p:ph idx="1"/>
          </p:nvPr>
        </p:nvSpPr>
        <p:spPr>
          <a:xfrm>
            <a:off x="838200" y="1490133"/>
            <a:ext cx="10515600" cy="4686830"/>
          </a:xfrm>
        </p:spPr>
        <p:txBody>
          <a:bodyPr/>
          <a:lstStyle/>
          <a:p>
            <a:pPr marL="0" indent="0">
              <a:buNone/>
            </a:pPr>
            <a:r>
              <a:rPr lang="en-US" sz="3200" dirty="0" smtClean="0"/>
              <a:t>Your Digital Communities Manager sends you a jpg of the following twitter post: </a:t>
            </a:r>
            <a:r>
              <a:rPr lang="en-US" sz="3200" b="1" dirty="0" smtClean="0"/>
              <a:t>Now what?</a:t>
            </a:r>
          </a:p>
          <a:p>
            <a:pPr marL="0" indent="0">
              <a:buNone/>
            </a:pPr>
            <a:endParaRPr lang="en-US" dirty="0"/>
          </a:p>
        </p:txBody>
      </p:sp>
      <p:sp>
        <p:nvSpPr>
          <p:cNvPr id="4" name="Date Placeholder 3"/>
          <p:cNvSpPr>
            <a:spLocks noGrp="1"/>
          </p:cNvSpPr>
          <p:nvPr>
            <p:ph type="dt" sz="half" idx="10"/>
          </p:nvPr>
        </p:nvSpPr>
        <p:spPr/>
        <p:txBody>
          <a:bodyPr/>
          <a:lstStyle/>
          <a:p>
            <a:fld id="{54702E66-D586-4276-802E-C4D7182AE6AC}" type="datetime1">
              <a:rPr lang="en-US" smtClean="0"/>
              <a:t>4/21/2016</a:t>
            </a:fld>
            <a:endParaRPr lang="en-US"/>
          </a:p>
        </p:txBody>
      </p:sp>
      <p:sp>
        <p:nvSpPr>
          <p:cNvPr id="5" name="Footer Placeholder 4"/>
          <p:cNvSpPr>
            <a:spLocks noGrp="1"/>
          </p:cNvSpPr>
          <p:nvPr>
            <p:ph type="ftr" sz="quarter" idx="11"/>
          </p:nvPr>
        </p:nvSpPr>
        <p:spPr/>
        <p:txBody>
          <a:bodyPr/>
          <a:lstStyle/>
          <a:p>
            <a:r>
              <a:rPr lang="en-US" dirty="0"/>
              <a:t>2016 JIFSAN  Symposium</a:t>
            </a:r>
          </a:p>
        </p:txBody>
      </p:sp>
      <p:sp>
        <p:nvSpPr>
          <p:cNvPr id="6" name="Slide Number Placeholder 5"/>
          <p:cNvSpPr>
            <a:spLocks noGrp="1"/>
          </p:cNvSpPr>
          <p:nvPr>
            <p:ph type="sldNum" sz="quarter" idx="12"/>
          </p:nvPr>
        </p:nvSpPr>
        <p:spPr/>
        <p:txBody>
          <a:bodyPr/>
          <a:lstStyle/>
          <a:p>
            <a:fld id="{CC717892-CFEA-4270-8EAA-9ED917E5FD9C}" type="slidenum">
              <a:rPr lang="en-US" smtClean="0"/>
              <a:t>9</a:t>
            </a:fld>
            <a:endParaRPr lang="en-US"/>
          </a:p>
        </p:txBody>
      </p:sp>
      <p:sp>
        <p:nvSpPr>
          <p:cNvPr id="7" name="TextBox 6"/>
          <p:cNvSpPr txBox="1"/>
          <p:nvPr/>
        </p:nvSpPr>
        <p:spPr>
          <a:xfrm>
            <a:off x="2628725" y="4105980"/>
            <a:ext cx="8415337" cy="1569660"/>
          </a:xfrm>
          <a:prstGeom prst="rect">
            <a:avLst/>
          </a:prstGeom>
          <a:noFill/>
        </p:spPr>
        <p:txBody>
          <a:bodyPr wrap="square" rtlCol="0">
            <a:spAutoFit/>
          </a:bodyPr>
          <a:lstStyle/>
          <a:p>
            <a:r>
              <a:rPr lang="en-US" sz="3200" b="1" dirty="0" smtClean="0">
                <a:latin typeface="Bradley Hand ITC" panose="03070402050302030203" pitchFamily="66" charset="0"/>
              </a:rPr>
              <a:t>Heard bags of </a:t>
            </a:r>
            <a:r>
              <a:rPr lang="en-US" sz="3200" b="1" dirty="0" err="1" smtClean="0">
                <a:latin typeface="Bradley Hand ITC" panose="03070402050302030203" pitchFamily="66" charset="0"/>
              </a:rPr>
              <a:t>RetailerA</a:t>
            </a:r>
            <a:r>
              <a:rPr lang="en-US" sz="3200" b="1" dirty="0" smtClean="0">
                <a:latin typeface="Bradley Hand ITC" panose="03070402050302030203" pitchFamily="66" charset="0"/>
              </a:rPr>
              <a:t>-brand Chopped </a:t>
            </a:r>
            <a:r>
              <a:rPr lang="en-US" sz="3200" b="1" dirty="0">
                <a:latin typeface="Bradley Hand ITC" panose="03070402050302030203" pitchFamily="66" charset="0"/>
              </a:rPr>
              <a:t>r</a:t>
            </a:r>
            <a:r>
              <a:rPr lang="en-US" sz="3200" b="1" dirty="0" smtClean="0">
                <a:latin typeface="Bradley Hand ITC" panose="03070402050302030203" pitchFamily="66" charset="0"/>
              </a:rPr>
              <a:t>omaine lettuce at store in Phoenix, AZ made people sick. #</a:t>
            </a:r>
            <a:r>
              <a:rPr lang="en-US" sz="3200" b="1" dirty="0" err="1" smtClean="0">
                <a:latin typeface="Bradley Hand ITC" panose="03070402050302030203" pitchFamily="66" charset="0"/>
              </a:rPr>
              <a:t>baggedromaine</a:t>
            </a:r>
            <a:endParaRPr lang="en-US" sz="3200" b="1" dirty="0">
              <a:latin typeface="Bradley Hand ITC" panose="03070402050302030203" pitchFamily="66" charset="0"/>
            </a:endParaRPr>
          </a:p>
        </p:txBody>
      </p:sp>
      <p:sp>
        <p:nvSpPr>
          <p:cNvPr id="8" name="Title 1"/>
          <p:cNvSpPr txBox="1">
            <a:spLocks/>
          </p:cNvSpPr>
          <p:nvPr/>
        </p:nvSpPr>
        <p:spPr>
          <a:xfrm>
            <a:off x="900290" y="2780418"/>
            <a:ext cx="62004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Twitter Post </a:t>
            </a:r>
            <a:r>
              <a:rPr lang="en-US" b="1" dirty="0" smtClean="0">
                <a:hlinkClick r:id="rId3"/>
              </a:rPr>
              <a:t>@</a:t>
            </a:r>
            <a:r>
              <a:rPr lang="en-US" b="1" dirty="0" err="1" smtClean="0"/>
              <a:t>SusiQ</a:t>
            </a:r>
            <a:endParaRPr lang="en-US" dirty="0"/>
          </a:p>
        </p:txBody>
      </p:sp>
    </p:spTree>
    <p:extLst>
      <p:ext uri="{BB962C8B-B14F-4D97-AF65-F5344CB8AC3E}">
        <p14:creationId xmlns:p14="http://schemas.microsoft.com/office/powerpoint/2010/main" val="205253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1727</TotalTime>
  <Words>1930</Words>
  <Application>Microsoft Office PowerPoint</Application>
  <PresentationFormat>Custom</PresentationFormat>
  <Paragraphs>250</Paragraphs>
  <Slides>23</Slides>
  <Notes>20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JIFSAN Symposium  Communication Scenario</vt:lpstr>
      <vt:lpstr>PowerPoint Presentation</vt:lpstr>
      <vt:lpstr>Day 1, afternoon</vt:lpstr>
      <vt:lpstr>PowerPoint Presentation</vt:lpstr>
      <vt:lpstr>Summary of Audiences from Day 1</vt:lpstr>
      <vt:lpstr>Summary of Talking Points from Day 1</vt:lpstr>
      <vt:lpstr>Day 2, morning</vt:lpstr>
      <vt:lpstr>Day 2, morning</vt:lpstr>
      <vt:lpstr>Day 2, morning</vt:lpstr>
      <vt:lpstr>Day 2, morning</vt:lpstr>
      <vt:lpstr>Crafting the Right Message</vt:lpstr>
      <vt:lpstr>Break</vt:lpstr>
      <vt:lpstr>Scenario Messages</vt:lpstr>
      <vt:lpstr>Summary of Talking Points from Day 1</vt:lpstr>
      <vt:lpstr>Day 2, morning</vt:lpstr>
      <vt:lpstr>PowerPoint Presentation</vt:lpstr>
      <vt:lpstr>Day 2, morning</vt:lpstr>
      <vt:lpstr>Google Alert finds a law firm’s website posting: </vt:lpstr>
      <vt:lpstr>More Facebook postings</vt:lpstr>
      <vt:lpstr>Twitter Post @SusiQ</vt:lpstr>
      <vt:lpstr>Fast Forward to Three Weeks Later</vt:lpstr>
      <vt:lpstr>PowerPoint Presentation</vt:lpstr>
      <vt:lpstr>Lunch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Philpott</dc:creator>
  <cp:lastModifiedBy>Nora Petty</cp:lastModifiedBy>
  <cp:revision>260</cp:revision>
  <dcterms:created xsi:type="dcterms:W3CDTF">2015-09-16T15:27:08Z</dcterms:created>
  <dcterms:modified xsi:type="dcterms:W3CDTF">2016-04-21T20:26:03Z</dcterms:modified>
</cp:coreProperties>
</file>