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1" r:id="rId2"/>
    <p:sldId id="416" r:id="rId3"/>
    <p:sldId id="411" r:id="rId4"/>
    <p:sldId id="419" r:id="rId5"/>
    <p:sldId id="409" r:id="rId6"/>
    <p:sldId id="444" r:id="rId7"/>
    <p:sldId id="425" r:id="rId8"/>
    <p:sldId id="320" r:id="rId9"/>
    <p:sldId id="312" r:id="rId10"/>
    <p:sldId id="445" r:id="rId11"/>
    <p:sldId id="423" r:id="rId12"/>
    <p:sldId id="446" r:id="rId13"/>
    <p:sldId id="429" r:id="rId14"/>
    <p:sldId id="430" r:id="rId15"/>
    <p:sldId id="334" r:id="rId16"/>
    <p:sldId id="339" r:id="rId17"/>
    <p:sldId id="342" r:id="rId18"/>
    <p:sldId id="341" r:id="rId19"/>
    <p:sldId id="343" r:id="rId20"/>
    <p:sldId id="375" r:id="rId21"/>
    <p:sldId id="347" r:id="rId22"/>
    <p:sldId id="349" r:id="rId23"/>
    <p:sldId id="350" r:id="rId24"/>
    <p:sldId id="352" r:id="rId25"/>
    <p:sldId id="353" r:id="rId26"/>
    <p:sldId id="354" r:id="rId27"/>
    <p:sldId id="356" r:id="rId28"/>
    <p:sldId id="380" r:id="rId29"/>
    <p:sldId id="443" r:id="rId30"/>
    <p:sldId id="383" r:id="rId31"/>
    <p:sldId id="386" r:id="rId32"/>
    <p:sldId id="358" r:id="rId3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704" autoAdjust="0"/>
  </p:normalViewPr>
  <p:slideViewPr>
    <p:cSldViewPr>
      <p:cViewPr varScale="1">
        <p:scale>
          <a:sx n="72" d="100"/>
          <a:sy n="72" d="100"/>
        </p:scale>
        <p:origin x="91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FS-2\Risk\XD\bangladesh%20india%20write-up\Refusal%20Summary.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G:\New%20HACCP\OnlinePostQuestionnaire.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G:\New%20HACCP\OnlinePostQuestionnaire.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G:\New%20HACCP\OnlinePostQuestionnaire.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G:\New%20HACCP\OnlinePostQuestionnair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FDA</a:t>
            </a:r>
            <a:r>
              <a:rPr lang="en-US" baseline="0"/>
              <a:t> Funded International Training and Food Import Values from Hosting Countries</a:t>
            </a:r>
            <a:endParaRPr lang="en-US"/>
          </a:p>
        </c:rich>
      </c:tx>
      <c:overlay val="0"/>
      <c:spPr>
        <a:noFill/>
        <a:ln>
          <a:noFill/>
        </a:ln>
        <a:effectLst/>
      </c:spPr>
    </c:title>
    <c:autoTitleDeleted val="0"/>
    <c:plotArea>
      <c:layout/>
      <c:lineChart>
        <c:grouping val="stacked"/>
        <c:varyColors val="0"/>
        <c:ser>
          <c:idx val="1"/>
          <c:order val="1"/>
          <c:tx>
            <c:strRef>
              <c:f>[MainTable.xls]Sheet1!$A$37</c:f>
              <c:strCache>
                <c:ptCount val="1"/>
                <c:pt idx="0">
                  <c:v>total participants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[MainTable.xls]Sheet1!$B$35:$D$35</c:f>
              <c:strCache>
                <c:ptCount val="3"/>
                <c:pt idx="0">
                  <c:v>2002-2006</c:v>
                </c:pt>
                <c:pt idx="1">
                  <c:v>2007-2011</c:v>
                </c:pt>
                <c:pt idx="2">
                  <c:v>2012-2016</c:v>
                </c:pt>
              </c:strCache>
            </c:strRef>
          </c:cat>
          <c:val>
            <c:numRef>
              <c:f>[MainTable.xls]Sheet1!$B$37:$D$37</c:f>
              <c:numCache>
                <c:formatCode>General</c:formatCode>
                <c:ptCount val="3"/>
                <c:pt idx="0">
                  <c:v>784</c:v>
                </c:pt>
                <c:pt idx="1">
                  <c:v>1486</c:v>
                </c:pt>
                <c:pt idx="2">
                  <c:v>2230</c:v>
                </c:pt>
              </c:numCache>
            </c:numRef>
          </c:val>
          <c:smooth val="0"/>
          <c:extLst>
            <c:ext xmlns:c16="http://schemas.microsoft.com/office/drawing/2014/chart" uri="{C3380CC4-5D6E-409C-BE32-E72D297353CC}">
              <c16:uniqueId val="{00000000-3D43-4679-920D-08F5B69CF7B0}"/>
            </c:ext>
          </c:extLst>
        </c:ser>
        <c:dLbls>
          <c:showLegendKey val="0"/>
          <c:showVal val="0"/>
          <c:showCatName val="0"/>
          <c:showSerName val="0"/>
          <c:showPercent val="0"/>
          <c:showBubbleSize val="0"/>
        </c:dLbls>
        <c:marker val="1"/>
        <c:smooth val="0"/>
        <c:axId val="-1770442416"/>
        <c:axId val="-1770441328"/>
      </c:lineChart>
      <c:lineChart>
        <c:grouping val="stacked"/>
        <c:varyColors val="0"/>
        <c:ser>
          <c:idx val="0"/>
          <c:order val="0"/>
          <c:tx>
            <c:strRef>
              <c:f>[MainTable.xls]Sheet1!$A$36</c:f>
              <c:strCache>
                <c:ptCount val="1"/>
                <c:pt idx="0">
                  <c:v>total food import 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[MainTable.xls]Sheet1!$B$35:$D$35</c:f>
              <c:strCache>
                <c:ptCount val="3"/>
                <c:pt idx="0">
                  <c:v>2002-2006</c:v>
                </c:pt>
                <c:pt idx="1">
                  <c:v>2007-2011</c:v>
                </c:pt>
                <c:pt idx="2">
                  <c:v>2012-2016</c:v>
                </c:pt>
              </c:strCache>
            </c:strRef>
          </c:cat>
          <c:val>
            <c:numRef>
              <c:f>[MainTable.xls]Sheet1!$B$36:$D$36</c:f>
              <c:numCache>
                <c:formatCode>General</c:formatCode>
                <c:ptCount val="3"/>
                <c:pt idx="0">
                  <c:v>116.001858</c:v>
                </c:pt>
                <c:pt idx="1">
                  <c:v>194.78213600000001</c:v>
                </c:pt>
                <c:pt idx="2">
                  <c:v>270.01757500000002</c:v>
                </c:pt>
              </c:numCache>
            </c:numRef>
          </c:val>
          <c:smooth val="0"/>
          <c:extLst>
            <c:ext xmlns:c16="http://schemas.microsoft.com/office/drawing/2014/chart" uri="{C3380CC4-5D6E-409C-BE32-E72D297353CC}">
              <c16:uniqueId val="{00000001-3D43-4679-920D-08F5B69CF7B0}"/>
            </c:ext>
          </c:extLst>
        </c:ser>
        <c:dLbls>
          <c:showLegendKey val="0"/>
          <c:showVal val="0"/>
          <c:showCatName val="0"/>
          <c:showSerName val="0"/>
          <c:showPercent val="0"/>
          <c:showBubbleSize val="0"/>
        </c:dLbls>
        <c:marker val="1"/>
        <c:smooth val="0"/>
        <c:axId val="-1770444592"/>
        <c:axId val="-1770436432"/>
      </c:lineChart>
      <c:catAx>
        <c:axId val="-177044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0441328"/>
        <c:crosses val="autoZero"/>
        <c:auto val="1"/>
        <c:lblAlgn val="ctr"/>
        <c:lblOffset val="100"/>
        <c:noMultiLvlLbl val="0"/>
      </c:catAx>
      <c:valAx>
        <c:axId val="-1770441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Participants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0442416"/>
        <c:crosses val="autoZero"/>
        <c:crossBetween val="between"/>
      </c:valAx>
      <c:catAx>
        <c:axId val="-1770444592"/>
        <c:scaling>
          <c:orientation val="minMax"/>
        </c:scaling>
        <c:delete val="1"/>
        <c:axPos val="b"/>
        <c:numFmt formatCode="General" sourceLinked="1"/>
        <c:majorTickMark val="out"/>
        <c:minorTickMark val="none"/>
        <c:tickLblPos val="nextTo"/>
        <c:crossAx val="-1770436432"/>
        <c:crosses val="autoZero"/>
        <c:auto val="1"/>
        <c:lblAlgn val="ctr"/>
        <c:lblOffset val="100"/>
        <c:noMultiLvlLbl val="0"/>
      </c:catAx>
      <c:valAx>
        <c:axId val="-177043643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Billion</a:t>
                </a:r>
                <a:r>
                  <a:rPr lang="en-US" baseline="0"/>
                  <a:t> $ (2016 vlue)</a:t>
                </a:r>
                <a:endParaRPr lang="en-US"/>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0444592"/>
        <c:crosses val="max"/>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0810976472252"/>
          <c:y val="5.6510955387797983E-2"/>
          <c:w val="0.72942090621905797"/>
          <c:h val="0.59358122158145721"/>
        </c:manualLayout>
      </c:layout>
      <c:lineChart>
        <c:grouping val="standard"/>
        <c:varyColors val="0"/>
        <c:ser>
          <c:idx val="0"/>
          <c:order val="0"/>
          <c:tx>
            <c:strRef>
              <c:f>Sheet1!$B$2</c:f>
              <c:strCache>
                <c:ptCount val="1"/>
                <c:pt idx="0">
                  <c:v>Bangladesh: Shrimp</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Sheet1!$A$3:$A$13</c:f>
              <c:strCache>
                <c:ptCount val="11"/>
                <c:pt idx="0">
                  <c:v>2007</c:v>
                </c:pt>
                <c:pt idx="1">
                  <c:v>2008</c:v>
                </c:pt>
                <c:pt idx="2">
                  <c:v>2009</c:v>
                </c:pt>
                <c:pt idx="3">
                  <c:v>2010</c:v>
                </c:pt>
                <c:pt idx="4">
                  <c:v>2011</c:v>
                </c:pt>
                <c:pt idx="5">
                  <c:v>2012</c:v>
                </c:pt>
                <c:pt idx="6">
                  <c:v>2013</c:v>
                </c:pt>
                <c:pt idx="7">
                  <c:v>2014</c:v>
                </c:pt>
                <c:pt idx="8">
                  <c:v>2015</c:v>
                </c:pt>
                <c:pt idx="9">
                  <c:v>2016</c:v>
                </c:pt>
                <c:pt idx="10">
                  <c:v>2017* </c:v>
                </c:pt>
              </c:strCache>
            </c:strRef>
          </c:cat>
          <c:val>
            <c:numRef>
              <c:f>Sheet1!$B$3:$B$13</c:f>
              <c:numCache>
                <c:formatCode>General</c:formatCode>
                <c:ptCount val="11"/>
                <c:pt idx="0">
                  <c:v>33</c:v>
                </c:pt>
                <c:pt idx="1">
                  <c:v>33</c:v>
                </c:pt>
                <c:pt idx="2">
                  <c:v>38</c:v>
                </c:pt>
                <c:pt idx="3">
                  <c:v>48</c:v>
                </c:pt>
                <c:pt idx="4">
                  <c:v>33</c:v>
                </c:pt>
                <c:pt idx="5">
                  <c:v>36</c:v>
                </c:pt>
                <c:pt idx="6">
                  <c:v>13</c:v>
                </c:pt>
                <c:pt idx="7">
                  <c:v>8</c:v>
                </c:pt>
                <c:pt idx="8">
                  <c:v>10</c:v>
                </c:pt>
                <c:pt idx="9">
                  <c:v>13</c:v>
                </c:pt>
                <c:pt idx="10">
                  <c:v>14</c:v>
                </c:pt>
              </c:numCache>
            </c:numRef>
          </c:val>
          <c:smooth val="0"/>
          <c:extLst>
            <c:ext xmlns:c16="http://schemas.microsoft.com/office/drawing/2014/chart" uri="{C3380CC4-5D6E-409C-BE32-E72D297353CC}">
              <c16:uniqueId val="{00000000-4463-433A-BCAA-88E305613030}"/>
            </c:ext>
          </c:extLst>
        </c:ser>
        <c:ser>
          <c:idx val="1"/>
          <c:order val="1"/>
          <c:tx>
            <c:strRef>
              <c:f>Sheet1!$C$2</c:f>
              <c:strCache>
                <c:ptCount val="1"/>
                <c:pt idx="0">
                  <c:v>Bangladesh: Fish</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Sheet1!$A$3:$A$13</c:f>
              <c:strCache>
                <c:ptCount val="11"/>
                <c:pt idx="0">
                  <c:v>2007</c:v>
                </c:pt>
                <c:pt idx="1">
                  <c:v>2008</c:v>
                </c:pt>
                <c:pt idx="2">
                  <c:v>2009</c:v>
                </c:pt>
                <c:pt idx="3">
                  <c:v>2010</c:v>
                </c:pt>
                <c:pt idx="4">
                  <c:v>2011</c:v>
                </c:pt>
                <c:pt idx="5">
                  <c:v>2012</c:v>
                </c:pt>
                <c:pt idx="6">
                  <c:v>2013</c:v>
                </c:pt>
                <c:pt idx="7">
                  <c:v>2014</c:v>
                </c:pt>
                <c:pt idx="8">
                  <c:v>2015</c:v>
                </c:pt>
                <c:pt idx="9">
                  <c:v>2016</c:v>
                </c:pt>
                <c:pt idx="10">
                  <c:v>2017* </c:v>
                </c:pt>
              </c:strCache>
            </c:strRef>
          </c:cat>
          <c:val>
            <c:numRef>
              <c:f>Sheet1!$C$3:$C$13</c:f>
              <c:numCache>
                <c:formatCode>General</c:formatCode>
                <c:ptCount val="11"/>
                <c:pt idx="0">
                  <c:v>13</c:v>
                </c:pt>
                <c:pt idx="1">
                  <c:v>5</c:v>
                </c:pt>
                <c:pt idx="2">
                  <c:v>37</c:v>
                </c:pt>
                <c:pt idx="3">
                  <c:v>10</c:v>
                </c:pt>
                <c:pt idx="4">
                  <c:v>69</c:v>
                </c:pt>
                <c:pt idx="5">
                  <c:v>59</c:v>
                </c:pt>
                <c:pt idx="6">
                  <c:v>14</c:v>
                </c:pt>
                <c:pt idx="7">
                  <c:v>7</c:v>
                </c:pt>
                <c:pt idx="8">
                  <c:v>13</c:v>
                </c:pt>
                <c:pt idx="9">
                  <c:v>13</c:v>
                </c:pt>
                <c:pt idx="10">
                  <c:v>11</c:v>
                </c:pt>
              </c:numCache>
            </c:numRef>
          </c:val>
          <c:smooth val="0"/>
          <c:extLst>
            <c:ext xmlns:c16="http://schemas.microsoft.com/office/drawing/2014/chart" uri="{C3380CC4-5D6E-409C-BE32-E72D297353CC}">
              <c16:uniqueId val="{00000001-4463-433A-BCAA-88E305613030}"/>
            </c:ext>
          </c:extLst>
        </c:ser>
        <c:dLbls>
          <c:showLegendKey val="0"/>
          <c:showVal val="0"/>
          <c:showCatName val="0"/>
          <c:showSerName val="0"/>
          <c:showPercent val="0"/>
          <c:showBubbleSize val="0"/>
        </c:dLbls>
        <c:marker val="1"/>
        <c:smooth val="0"/>
        <c:axId val="-1432170464"/>
        <c:axId val="-1432149792"/>
      </c:lineChart>
      <c:lineChart>
        <c:grouping val="standard"/>
        <c:varyColors val="0"/>
        <c:ser>
          <c:idx val="2"/>
          <c:order val="2"/>
          <c:tx>
            <c:strRef>
              <c:f>Sheet1!$E$2</c:f>
              <c:strCache>
                <c:ptCount val="1"/>
                <c:pt idx="0">
                  <c:v>India: Spices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Sheet1!$A$3:$A$13</c:f>
              <c:strCache>
                <c:ptCount val="11"/>
                <c:pt idx="0">
                  <c:v>2007</c:v>
                </c:pt>
                <c:pt idx="1">
                  <c:v>2008</c:v>
                </c:pt>
                <c:pt idx="2">
                  <c:v>2009</c:v>
                </c:pt>
                <c:pt idx="3">
                  <c:v>2010</c:v>
                </c:pt>
                <c:pt idx="4">
                  <c:v>2011</c:v>
                </c:pt>
                <c:pt idx="5">
                  <c:v>2012</c:v>
                </c:pt>
                <c:pt idx="6">
                  <c:v>2013</c:v>
                </c:pt>
                <c:pt idx="7">
                  <c:v>2014</c:v>
                </c:pt>
                <c:pt idx="8">
                  <c:v>2015</c:v>
                </c:pt>
                <c:pt idx="9">
                  <c:v>2016</c:v>
                </c:pt>
                <c:pt idx="10">
                  <c:v>2017* </c:v>
                </c:pt>
              </c:strCache>
            </c:strRef>
          </c:cat>
          <c:val>
            <c:numRef>
              <c:f>Sheet1!$E$3:$E$13</c:f>
              <c:numCache>
                <c:formatCode>General</c:formatCode>
                <c:ptCount val="11"/>
                <c:pt idx="0">
                  <c:v>211</c:v>
                </c:pt>
                <c:pt idx="1">
                  <c:v>225</c:v>
                </c:pt>
                <c:pt idx="2">
                  <c:v>158</c:v>
                </c:pt>
                <c:pt idx="3">
                  <c:v>364</c:v>
                </c:pt>
                <c:pt idx="4">
                  <c:v>470</c:v>
                </c:pt>
                <c:pt idx="5">
                  <c:v>377</c:v>
                </c:pt>
                <c:pt idx="6">
                  <c:v>295</c:v>
                </c:pt>
                <c:pt idx="7">
                  <c:v>174</c:v>
                </c:pt>
                <c:pt idx="8">
                  <c:v>227</c:v>
                </c:pt>
                <c:pt idx="9">
                  <c:v>153</c:v>
                </c:pt>
                <c:pt idx="10">
                  <c:v>49</c:v>
                </c:pt>
              </c:numCache>
            </c:numRef>
          </c:val>
          <c:smooth val="0"/>
          <c:extLst>
            <c:ext xmlns:c16="http://schemas.microsoft.com/office/drawing/2014/chart" uri="{C3380CC4-5D6E-409C-BE32-E72D297353CC}">
              <c16:uniqueId val="{00000002-4463-433A-BCAA-88E305613030}"/>
            </c:ext>
          </c:extLst>
        </c:ser>
        <c:dLbls>
          <c:showLegendKey val="0"/>
          <c:showVal val="0"/>
          <c:showCatName val="0"/>
          <c:showSerName val="0"/>
          <c:showPercent val="0"/>
          <c:showBubbleSize val="0"/>
        </c:dLbls>
        <c:marker val="1"/>
        <c:smooth val="0"/>
        <c:axId val="-1432154688"/>
        <c:axId val="-1432168288"/>
      </c:lineChart>
      <c:catAx>
        <c:axId val="-143217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32149792"/>
        <c:crosses val="autoZero"/>
        <c:auto val="1"/>
        <c:lblAlgn val="ctr"/>
        <c:lblOffset val="100"/>
        <c:noMultiLvlLbl val="0"/>
      </c:catAx>
      <c:valAx>
        <c:axId val="-1432149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Bangladesh Cases by Category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2170464"/>
        <c:crosses val="autoZero"/>
        <c:crossBetween val="between"/>
      </c:valAx>
      <c:valAx>
        <c:axId val="-1432168288"/>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India Cases by Category</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32154688"/>
        <c:crosses val="max"/>
        <c:crossBetween val="between"/>
      </c:valAx>
      <c:catAx>
        <c:axId val="-1432154688"/>
        <c:scaling>
          <c:orientation val="minMax"/>
        </c:scaling>
        <c:delete val="1"/>
        <c:axPos val="b"/>
        <c:numFmt formatCode="General" sourceLinked="1"/>
        <c:majorTickMark val="out"/>
        <c:minorTickMark val="none"/>
        <c:tickLblPos val="nextTo"/>
        <c:crossAx val="-1432168288"/>
        <c:crosses val="autoZero"/>
        <c:auto val="1"/>
        <c:lblAlgn val="ctr"/>
        <c:lblOffset val="100"/>
        <c:noMultiLvlLbl val="0"/>
      </c:catAx>
      <c:spPr>
        <a:noFill/>
        <a:ln>
          <a:noFill/>
        </a:ln>
        <a:effectLst/>
      </c:spPr>
    </c:plotArea>
    <c:legend>
      <c:legendPos val="b"/>
      <c:layout>
        <c:manualLayout>
          <c:xMode val="edge"/>
          <c:yMode val="edge"/>
          <c:x val="5.424470743552267E-2"/>
          <c:y val="0.74698243595430858"/>
          <c:w val="0.89151039652977515"/>
          <c:h val="9.4009827176004646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PPT!$C$74:$C$82</c:f>
              <c:strCache>
                <c:ptCount val="9"/>
                <c:pt idx="0">
                  <c:v>Company exports product to countries in the EU</c:v>
                </c:pt>
                <c:pt idx="1">
                  <c:v>Company exports product to the USA</c:v>
                </c:pt>
                <c:pt idx="2">
                  <c:v>Company exports product to other countries in the region</c:v>
                </c:pt>
                <c:pt idx="3">
                  <c:v>Inspection of exports to the EU</c:v>
                </c:pt>
                <c:pt idx="4">
                  <c:v>Inspection of exports to the USA</c:v>
                </c:pt>
                <c:pt idx="5">
                  <c:v>Inspection of exports to other countries in the region</c:v>
                </c:pt>
                <c:pt idx="6">
                  <c:v>Regulation of exports to the EU</c:v>
                </c:pt>
                <c:pt idx="7">
                  <c:v>Regulation of exports to the USA</c:v>
                </c:pt>
                <c:pt idx="8">
                  <c:v>Regulation of exports to other countries in the region</c:v>
                </c:pt>
              </c:strCache>
            </c:strRef>
          </c:cat>
          <c:val>
            <c:numRef>
              <c:f>PPT!$D$74:$D$82</c:f>
              <c:numCache>
                <c:formatCode>General</c:formatCode>
                <c:ptCount val="9"/>
              </c:numCache>
            </c:numRef>
          </c:val>
          <c:extLst>
            <c:ext xmlns:c16="http://schemas.microsoft.com/office/drawing/2014/chart" uri="{C3380CC4-5D6E-409C-BE32-E72D297353CC}">
              <c16:uniqueId val="{00000000-BC40-43D4-AA85-CDFC6D0F8E70}"/>
            </c:ext>
          </c:extLst>
        </c:ser>
        <c:ser>
          <c:idx val="1"/>
          <c:order val="1"/>
          <c:spPr>
            <a:solidFill>
              <a:schemeClr val="accent2"/>
            </a:solidFill>
            <a:ln>
              <a:noFill/>
            </a:ln>
            <a:effectLst/>
          </c:spPr>
          <c:invertIfNegative val="0"/>
          <c:cat>
            <c:strRef>
              <c:f>PPT!$C$74:$C$82</c:f>
              <c:strCache>
                <c:ptCount val="9"/>
                <c:pt idx="0">
                  <c:v>Company exports product to countries in the EU</c:v>
                </c:pt>
                <c:pt idx="1">
                  <c:v>Company exports product to the USA</c:v>
                </c:pt>
                <c:pt idx="2">
                  <c:v>Company exports product to other countries in the region</c:v>
                </c:pt>
                <c:pt idx="3">
                  <c:v>Inspection of exports to the EU</c:v>
                </c:pt>
                <c:pt idx="4">
                  <c:v>Inspection of exports to the USA</c:v>
                </c:pt>
                <c:pt idx="5">
                  <c:v>Inspection of exports to other countries in the region</c:v>
                </c:pt>
                <c:pt idx="6">
                  <c:v>Regulation of exports to the EU</c:v>
                </c:pt>
                <c:pt idx="7">
                  <c:v>Regulation of exports to the USA</c:v>
                </c:pt>
                <c:pt idx="8">
                  <c:v>Regulation of exports to other countries in the region</c:v>
                </c:pt>
              </c:strCache>
            </c:strRef>
          </c:cat>
          <c:val>
            <c:numRef>
              <c:f>PPT!$E$74:$E$82</c:f>
              <c:numCache>
                <c:formatCode>General</c:formatCode>
                <c:ptCount val="9"/>
              </c:numCache>
            </c:numRef>
          </c:val>
          <c:extLst>
            <c:ext xmlns:c16="http://schemas.microsoft.com/office/drawing/2014/chart" uri="{C3380CC4-5D6E-409C-BE32-E72D297353CC}">
              <c16:uniqueId val="{00000001-BC40-43D4-AA85-CDFC6D0F8E70}"/>
            </c:ext>
          </c:extLst>
        </c:ser>
        <c:ser>
          <c:idx val="2"/>
          <c:order val="2"/>
          <c:spPr>
            <a:solidFill>
              <a:schemeClr val="accent3"/>
            </a:solidFill>
            <a:ln>
              <a:noFill/>
            </a:ln>
            <a:effectLst/>
          </c:spPr>
          <c:invertIfNegative val="0"/>
          <c:cat>
            <c:strRef>
              <c:f>PPT!$C$74:$C$82</c:f>
              <c:strCache>
                <c:ptCount val="9"/>
                <c:pt idx="0">
                  <c:v>Company exports product to countries in the EU</c:v>
                </c:pt>
                <c:pt idx="1">
                  <c:v>Company exports product to the USA</c:v>
                </c:pt>
                <c:pt idx="2">
                  <c:v>Company exports product to other countries in the region</c:v>
                </c:pt>
                <c:pt idx="3">
                  <c:v>Inspection of exports to the EU</c:v>
                </c:pt>
                <c:pt idx="4">
                  <c:v>Inspection of exports to the USA</c:v>
                </c:pt>
                <c:pt idx="5">
                  <c:v>Inspection of exports to other countries in the region</c:v>
                </c:pt>
                <c:pt idx="6">
                  <c:v>Regulation of exports to the EU</c:v>
                </c:pt>
                <c:pt idx="7">
                  <c:v>Regulation of exports to the USA</c:v>
                </c:pt>
                <c:pt idx="8">
                  <c:v>Regulation of exports to other countries in the region</c:v>
                </c:pt>
              </c:strCache>
            </c:strRef>
          </c:cat>
          <c:val>
            <c:numRef>
              <c:f>PPT!$F$74:$F$82</c:f>
              <c:numCache>
                <c:formatCode>General</c:formatCode>
                <c:ptCount val="9"/>
              </c:numCache>
            </c:numRef>
          </c:val>
          <c:extLst>
            <c:ext xmlns:c16="http://schemas.microsoft.com/office/drawing/2014/chart" uri="{C3380CC4-5D6E-409C-BE32-E72D297353CC}">
              <c16:uniqueId val="{00000002-BC40-43D4-AA85-CDFC6D0F8E70}"/>
            </c:ext>
          </c:extLst>
        </c:ser>
        <c:ser>
          <c:idx val="3"/>
          <c:order val="3"/>
          <c:spPr>
            <a:solidFill>
              <a:schemeClr val="accent4"/>
            </a:solidFill>
            <a:ln>
              <a:noFill/>
            </a:ln>
            <a:effectLst/>
          </c:spPr>
          <c:invertIfNegative val="0"/>
          <c:cat>
            <c:strRef>
              <c:f>PPT!$C$74:$C$82</c:f>
              <c:strCache>
                <c:ptCount val="9"/>
                <c:pt idx="0">
                  <c:v>Company exports product to countries in the EU</c:v>
                </c:pt>
                <c:pt idx="1">
                  <c:v>Company exports product to the USA</c:v>
                </c:pt>
                <c:pt idx="2">
                  <c:v>Company exports product to other countries in the region</c:v>
                </c:pt>
                <c:pt idx="3">
                  <c:v>Inspection of exports to the EU</c:v>
                </c:pt>
                <c:pt idx="4">
                  <c:v>Inspection of exports to the USA</c:v>
                </c:pt>
                <c:pt idx="5">
                  <c:v>Inspection of exports to other countries in the region</c:v>
                </c:pt>
                <c:pt idx="6">
                  <c:v>Regulation of exports to the EU</c:v>
                </c:pt>
                <c:pt idx="7">
                  <c:v>Regulation of exports to the USA</c:v>
                </c:pt>
                <c:pt idx="8">
                  <c:v>Regulation of exports to other countries in the region</c:v>
                </c:pt>
              </c:strCache>
            </c:strRef>
          </c:cat>
          <c:val>
            <c:numRef>
              <c:f>PPT!$G$74:$G$82</c:f>
              <c:numCache>
                <c:formatCode>General</c:formatCode>
                <c:ptCount val="9"/>
              </c:numCache>
            </c:numRef>
          </c:val>
          <c:extLst>
            <c:ext xmlns:c16="http://schemas.microsoft.com/office/drawing/2014/chart" uri="{C3380CC4-5D6E-409C-BE32-E72D297353CC}">
              <c16:uniqueId val="{00000003-BC40-43D4-AA85-CDFC6D0F8E70}"/>
            </c:ext>
          </c:extLst>
        </c:ser>
        <c:ser>
          <c:idx val="4"/>
          <c:order val="4"/>
          <c:spPr>
            <a:solidFill>
              <a:schemeClr val="accent5"/>
            </a:solidFill>
            <a:ln>
              <a:noFill/>
            </a:ln>
            <a:effectLst/>
          </c:spPr>
          <c:invertIfNegative val="0"/>
          <c:cat>
            <c:strRef>
              <c:f>PPT!$C$74:$C$82</c:f>
              <c:strCache>
                <c:ptCount val="9"/>
                <c:pt idx="0">
                  <c:v>Company exports product to countries in the EU</c:v>
                </c:pt>
                <c:pt idx="1">
                  <c:v>Company exports product to the USA</c:v>
                </c:pt>
                <c:pt idx="2">
                  <c:v>Company exports product to other countries in the region</c:v>
                </c:pt>
                <c:pt idx="3">
                  <c:v>Inspection of exports to the EU</c:v>
                </c:pt>
                <c:pt idx="4">
                  <c:v>Inspection of exports to the USA</c:v>
                </c:pt>
                <c:pt idx="5">
                  <c:v>Inspection of exports to other countries in the region</c:v>
                </c:pt>
                <c:pt idx="6">
                  <c:v>Regulation of exports to the EU</c:v>
                </c:pt>
                <c:pt idx="7">
                  <c:v>Regulation of exports to the USA</c:v>
                </c:pt>
                <c:pt idx="8">
                  <c:v>Regulation of exports to other countries in the region</c:v>
                </c:pt>
              </c:strCache>
            </c:strRef>
          </c:cat>
          <c:val>
            <c:numRef>
              <c:f>PPT!$H$74:$H$82</c:f>
              <c:numCache>
                <c:formatCode>General</c:formatCode>
                <c:ptCount val="9"/>
              </c:numCache>
            </c:numRef>
          </c:val>
          <c:extLst>
            <c:ext xmlns:c16="http://schemas.microsoft.com/office/drawing/2014/chart" uri="{C3380CC4-5D6E-409C-BE32-E72D297353CC}">
              <c16:uniqueId val="{00000004-BC40-43D4-AA85-CDFC6D0F8E70}"/>
            </c:ext>
          </c:extLst>
        </c:ser>
        <c:ser>
          <c:idx val="5"/>
          <c:order val="5"/>
          <c:spPr>
            <a:solidFill>
              <a:schemeClr val="accent1"/>
            </a:solidFill>
            <a:ln>
              <a:solidFill>
                <a:schemeClr val="accent1">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PPT!$C$74:$C$82</c:f>
              <c:strCache>
                <c:ptCount val="9"/>
                <c:pt idx="0">
                  <c:v>Company exports product to countries in the EU</c:v>
                </c:pt>
                <c:pt idx="1">
                  <c:v>Company exports product to the USA</c:v>
                </c:pt>
                <c:pt idx="2">
                  <c:v>Company exports product to other countries in the region</c:v>
                </c:pt>
                <c:pt idx="3">
                  <c:v>Inspection of exports to the EU</c:v>
                </c:pt>
                <c:pt idx="4">
                  <c:v>Inspection of exports to the USA</c:v>
                </c:pt>
                <c:pt idx="5">
                  <c:v>Inspection of exports to other countries in the region</c:v>
                </c:pt>
                <c:pt idx="6">
                  <c:v>Regulation of exports to the EU</c:v>
                </c:pt>
                <c:pt idx="7">
                  <c:v>Regulation of exports to the USA</c:v>
                </c:pt>
                <c:pt idx="8">
                  <c:v>Regulation of exports to other countries in the region</c:v>
                </c:pt>
              </c:strCache>
            </c:strRef>
          </c:cat>
          <c:val>
            <c:numRef>
              <c:f>PPT!$I$74:$I$82</c:f>
              <c:numCache>
                <c:formatCode>General</c:formatCode>
                <c:ptCount val="9"/>
                <c:pt idx="0">
                  <c:v>4</c:v>
                </c:pt>
                <c:pt idx="1">
                  <c:v>4</c:v>
                </c:pt>
                <c:pt idx="2">
                  <c:v>11</c:v>
                </c:pt>
                <c:pt idx="3">
                  <c:v>4</c:v>
                </c:pt>
                <c:pt idx="4">
                  <c:v>5</c:v>
                </c:pt>
                <c:pt idx="5">
                  <c:v>9</c:v>
                </c:pt>
                <c:pt idx="6">
                  <c:v>5</c:v>
                </c:pt>
                <c:pt idx="7">
                  <c:v>4</c:v>
                </c:pt>
                <c:pt idx="8">
                  <c:v>8</c:v>
                </c:pt>
              </c:numCache>
            </c:numRef>
          </c:val>
          <c:extLst>
            <c:ext xmlns:c16="http://schemas.microsoft.com/office/drawing/2014/chart" uri="{C3380CC4-5D6E-409C-BE32-E72D297353CC}">
              <c16:uniqueId val="{00000005-BC40-43D4-AA85-CDFC6D0F8E70}"/>
            </c:ext>
          </c:extLst>
        </c:ser>
        <c:dLbls>
          <c:showLegendKey val="0"/>
          <c:showVal val="0"/>
          <c:showCatName val="0"/>
          <c:showSerName val="0"/>
          <c:showPercent val="0"/>
          <c:showBubbleSize val="0"/>
        </c:dLbls>
        <c:gapWidth val="50"/>
        <c:overlap val="100"/>
        <c:axId val="-1621191104"/>
        <c:axId val="-1621183488"/>
      </c:barChart>
      <c:catAx>
        <c:axId val="-1621191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accent1">
                    <a:lumMod val="50000"/>
                  </a:schemeClr>
                </a:solidFill>
                <a:latin typeface="+mn-lt"/>
                <a:ea typeface="+mn-ea"/>
                <a:cs typeface="+mn-cs"/>
              </a:defRPr>
            </a:pPr>
            <a:endParaRPr lang="en-US"/>
          </a:p>
        </c:txPr>
        <c:crossAx val="-1621183488"/>
        <c:crosses val="autoZero"/>
        <c:auto val="1"/>
        <c:lblAlgn val="ctr"/>
        <c:lblOffset val="100"/>
        <c:noMultiLvlLbl val="0"/>
      </c:catAx>
      <c:valAx>
        <c:axId val="-1621183488"/>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621191104"/>
        <c:crosses val="max"/>
        <c:crossBetween val="between"/>
        <c:majorUnit val="1"/>
      </c:valAx>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lumMod val="85000"/>
      </a:schemeClr>
    </a:solidFill>
    <a:ln>
      <a:solidFill>
        <a:schemeClr val="bg1">
          <a:lumMod val="6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accent1">
                  <a:lumMod val="50000"/>
                </a:schemeClr>
              </a:solidFill>
            </a:ln>
            <a:effectLst/>
          </c:spPr>
          <c:invertIfNegative val="0"/>
          <c:cat>
            <c:strRef>
              <c:f>SV!$A$81:$A$85</c:f>
              <c:strCache>
                <c:ptCount val="5"/>
                <c:pt idx="0">
                  <c:v>2 years or less</c:v>
                </c:pt>
                <c:pt idx="1">
                  <c:v>3 to 5 years </c:v>
                </c:pt>
                <c:pt idx="2">
                  <c:v>6 to 10 years</c:v>
                </c:pt>
                <c:pt idx="3">
                  <c:v>11-16 years or more</c:v>
                </c:pt>
                <c:pt idx="4">
                  <c:v>16 year or more</c:v>
                </c:pt>
              </c:strCache>
            </c:strRef>
          </c:cat>
          <c:val>
            <c:numRef>
              <c:f>SV!$B$81:$B$85</c:f>
              <c:numCache>
                <c:formatCode>General</c:formatCode>
                <c:ptCount val="5"/>
                <c:pt idx="0">
                  <c:v>4</c:v>
                </c:pt>
                <c:pt idx="1">
                  <c:v>6</c:v>
                </c:pt>
                <c:pt idx="2">
                  <c:v>4</c:v>
                </c:pt>
                <c:pt idx="3">
                  <c:v>4</c:v>
                </c:pt>
                <c:pt idx="4">
                  <c:v>2</c:v>
                </c:pt>
              </c:numCache>
            </c:numRef>
          </c:val>
          <c:extLst>
            <c:ext xmlns:c16="http://schemas.microsoft.com/office/drawing/2014/chart" uri="{C3380CC4-5D6E-409C-BE32-E72D297353CC}">
              <c16:uniqueId val="{00000000-4FE6-405D-BB9D-BC2F1DF3DF15}"/>
            </c:ext>
          </c:extLst>
        </c:ser>
        <c:dLbls>
          <c:showLegendKey val="0"/>
          <c:showVal val="0"/>
          <c:showCatName val="0"/>
          <c:showSerName val="0"/>
          <c:showPercent val="0"/>
          <c:showBubbleSize val="0"/>
        </c:dLbls>
        <c:gapWidth val="100"/>
        <c:overlap val="-27"/>
        <c:axId val="-1621182400"/>
        <c:axId val="-1621181856"/>
      </c:barChart>
      <c:catAx>
        <c:axId val="-1621182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1621181856"/>
        <c:crosses val="autoZero"/>
        <c:auto val="1"/>
        <c:lblAlgn val="ctr"/>
        <c:lblOffset val="100"/>
        <c:noMultiLvlLbl val="0"/>
      </c:catAx>
      <c:valAx>
        <c:axId val="-162118185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r>
                  <a:rPr lang="en-US" sz="1100" b="1" dirty="0">
                    <a:solidFill>
                      <a:schemeClr val="accent1">
                        <a:lumMod val="50000"/>
                      </a:schemeClr>
                    </a:solidFill>
                  </a:rPr>
                  <a:t>Number of</a:t>
                </a:r>
                <a:r>
                  <a:rPr lang="en-US" sz="1100" b="1" baseline="0" dirty="0">
                    <a:solidFill>
                      <a:schemeClr val="accent1">
                        <a:lumMod val="50000"/>
                      </a:schemeClr>
                    </a:solidFill>
                  </a:rPr>
                  <a:t> Participants</a:t>
                </a:r>
                <a:endParaRPr lang="en-US" sz="1100" b="1" dirty="0">
                  <a:solidFill>
                    <a:schemeClr val="accent1">
                      <a:lumMod val="50000"/>
                    </a:schemeClr>
                  </a:solidFill>
                </a:endParaRP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en-US"/>
          </a:p>
        </c:txPr>
        <c:crossAx val="-1621182400"/>
        <c:crosses val="autoZero"/>
        <c:crossBetween val="between"/>
      </c:valAx>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lumMod val="85000"/>
      </a:schemeClr>
    </a:solidFill>
    <a:ln>
      <a:solidFill>
        <a:schemeClr val="bg1">
          <a:lumMod val="65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accent1">
                  <a:lumMod val="50000"/>
                </a:schemeClr>
              </a:solidFill>
            </a:ln>
            <a:effectLst/>
          </c:spPr>
          <c:invertIfNegative val="0"/>
          <c:cat>
            <c:strRef>
              <c:f>SV!$A$88:$A$92</c:f>
              <c:strCache>
                <c:ptCount val="4"/>
                <c:pt idx="0">
                  <c:v>None</c:v>
                </c:pt>
                <c:pt idx="1">
                  <c:v>1 to 3</c:v>
                </c:pt>
                <c:pt idx="2">
                  <c:v>4 to 6</c:v>
                </c:pt>
                <c:pt idx="3">
                  <c:v>10 or more</c:v>
                </c:pt>
              </c:strCache>
              <c:extLst/>
            </c:strRef>
          </c:cat>
          <c:val>
            <c:numRef>
              <c:f>SV!$B$88:$B$92</c:f>
              <c:numCache>
                <c:formatCode>General</c:formatCode>
                <c:ptCount val="4"/>
                <c:pt idx="0">
                  <c:v>19</c:v>
                </c:pt>
                <c:pt idx="1">
                  <c:v>3</c:v>
                </c:pt>
                <c:pt idx="2">
                  <c:v>2</c:v>
                </c:pt>
                <c:pt idx="3">
                  <c:v>3</c:v>
                </c:pt>
              </c:numCache>
              <c:extLst/>
            </c:numRef>
          </c:val>
          <c:extLst>
            <c:ext xmlns:c16="http://schemas.microsoft.com/office/drawing/2014/chart" uri="{C3380CC4-5D6E-409C-BE32-E72D297353CC}">
              <c16:uniqueId val="{00000000-6F91-402E-84D3-032C0441614F}"/>
            </c:ext>
          </c:extLst>
        </c:ser>
        <c:dLbls>
          <c:showLegendKey val="0"/>
          <c:showVal val="0"/>
          <c:showCatName val="0"/>
          <c:showSerName val="0"/>
          <c:showPercent val="0"/>
          <c:showBubbleSize val="0"/>
        </c:dLbls>
        <c:gapWidth val="150"/>
        <c:overlap val="-27"/>
        <c:axId val="-1621199264"/>
        <c:axId val="-1621181312"/>
      </c:barChart>
      <c:catAx>
        <c:axId val="-162119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1621181312"/>
        <c:crosses val="autoZero"/>
        <c:auto val="1"/>
        <c:lblAlgn val="ctr"/>
        <c:lblOffset val="100"/>
        <c:noMultiLvlLbl val="0"/>
      </c:catAx>
      <c:valAx>
        <c:axId val="-16211813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r>
                  <a:rPr lang="en-US" sz="1100" b="1" dirty="0">
                    <a:solidFill>
                      <a:schemeClr val="accent1">
                        <a:lumMod val="50000"/>
                      </a:schemeClr>
                    </a:solidFill>
                  </a:rPr>
                  <a:t>Number of</a:t>
                </a:r>
                <a:r>
                  <a:rPr lang="en-US" sz="1100" b="1" baseline="0" dirty="0">
                    <a:solidFill>
                      <a:schemeClr val="accent1">
                        <a:lumMod val="50000"/>
                      </a:schemeClr>
                    </a:solidFill>
                  </a:rPr>
                  <a:t> Participants</a:t>
                </a:r>
                <a:endParaRPr lang="en-US" sz="1100" b="1" dirty="0">
                  <a:solidFill>
                    <a:schemeClr val="accent1">
                      <a:lumMod val="50000"/>
                    </a:schemeClr>
                  </a:solidFill>
                </a:endParaRP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en-US"/>
          </a:p>
        </c:txPr>
        <c:crossAx val="-1621199264"/>
        <c:crosses val="autoZero"/>
        <c:crossBetween val="between"/>
      </c:valAx>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lumMod val="85000"/>
      </a:schemeClr>
    </a:solidFill>
    <a:ln>
      <a:solidFill>
        <a:schemeClr val="bg1">
          <a:lumMod val="65000"/>
        </a:schemeClr>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accent1">
                  <a:lumMod val="50000"/>
                </a:schemeClr>
              </a:solidFill>
            </a:ln>
            <a:effectLst/>
          </c:spPr>
          <c:invertIfNegative val="0"/>
          <c:cat>
            <c:strRef>
              <c:f>SV!$A$95:$A$96</c:f>
              <c:strCache>
                <c:ptCount val="2"/>
                <c:pt idx="0">
                  <c:v>No</c:v>
                </c:pt>
                <c:pt idx="1">
                  <c:v>Yes</c:v>
                </c:pt>
              </c:strCache>
            </c:strRef>
          </c:cat>
          <c:val>
            <c:numRef>
              <c:f>SV!$B$95:$B$96</c:f>
              <c:numCache>
                <c:formatCode>General</c:formatCode>
                <c:ptCount val="2"/>
                <c:pt idx="0">
                  <c:v>11</c:v>
                </c:pt>
                <c:pt idx="1">
                  <c:v>16</c:v>
                </c:pt>
              </c:numCache>
            </c:numRef>
          </c:val>
          <c:extLst>
            <c:ext xmlns:c16="http://schemas.microsoft.com/office/drawing/2014/chart" uri="{C3380CC4-5D6E-409C-BE32-E72D297353CC}">
              <c16:uniqueId val="{00000000-3081-4218-87FF-20B6A151AAB3}"/>
            </c:ext>
          </c:extLst>
        </c:ser>
        <c:dLbls>
          <c:showLegendKey val="0"/>
          <c:showVal val="0"/>
          <c:showCatName val="0"/>
          <c:showSerName val="0"/>
          <c:showPercent val="0"/>
          <c:showBubbleSize val="0"/>
        </c:dLbls>
        <c:gapWidth val="300"/>
        <c:overlap val="-27"/>
        <c:axId val="-1621189472"/>
        <c:axId val="-1621180768"/>
      </c:barChart>
      <c:catAx>
        <c:axId val="-162118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crossAx val="-1621180768"/>
        <c:crosses val="autoZero"/>
        <c:auto val="1"/>
        <c:lblAlgn val="ctr"/>
        <c:lblOffset val="100"/>
        <c:noMultiLvlLbl val="0"/>
      </c:catAx>
      <c:valAx>
        <c:axId val="-162118076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r>
                  <a:rPr lang="en-US" sz="1100" b="1" dirty="0">
                    <a:solidFill>
                      <a:schemeClr val="accent1">
                        <a:lumMod val="50000"/>
                      </a:schemeClr>
                    </a:solidFill>
                  </a:rPr>
                  <a:t>Number of</a:t>
                </a:r>
                <a:r>
                  <a:rPr lang="en-US" sz="1100" b="1" baseline="0" dirty="0">
                    <a:solidFill>
                      <a:schemeClr val="accent1">
                        <a:lumMod val="50000"/>
                      </a:schemeClr>
                    </a:solidFill>
                  </a:rPr>
                  <a:t> Participants</a:t>
                </a:r>
                <a:endParaRPr lang="en-US" sz="1100" b="1" dirty="0">
                  <a:solidFill>
                    <a:schemeClr val="accent1">
                      <a:lumMod val="50000"/>
                    </a:schemeClr>
                  </a:solidFill>
                </a:endParaRP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accent1">
                      <a:lumMod val="5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lumMod val="50000"/>
                  </a:schemeClr>
                </a:solidFill>
                <a:latin typeface="+mn-lt"/>
                <a:ea typeface="+mn-ea"/>
                <a:cs typeface="+mn-cs"/>
              </a:defRPr>
            </a:pPr>
            <a:endParaRPr lang="en-US"/>
          </a:p>
        </c:txPr>
        <c:crossAx val="-1621189472"/>
        <c:crosses val="autoZero"/>
        <c:crossBetween val="between"/>
      </c:valAx>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lumMod val="85000"/>
      </a:schemeClr>
    </a:solidFill>
    <a:ln>
      <a:solidFill>
        <a:schemeClr val="bg1">
          <a:lumMod val="6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0.0056</cdr:x>
      <cdr:y>0.85318</cdr:y>
    </cdr:from>
    <cdr:to>
      <cdr:x>0.17805</cdr:x>
      <cdr:y>1</cdr:y>
    </cdr:to>
    <cdr:sp macro="" textlink="">
      <cdr:nvSpPr>
        <cdr:cNvPr id="2" name="Text Box 1"/>
        <cdr:cNvSpPr txBox="1"/>
      </cdr:nvSpPr>
      <cdr:spPr>
        <a:xfrm xmlns:a="http://schemas.openxmlformats.org/drawingml/2006/main">
          <a:off x="29689" y="2188198"/>
          <a:ext cx="914400" cy="3765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a:t>Data Source: FDA Import Refusal Report. Retrieved from https://www.accessdata.fda.gov/scripts/importrefusals/</a:t>
          </a:r>
        </a:p>
        <a:p xmlns:a="http://schemas.openxmlformats.org/drawingml/2006/main">
          <a:r>
            <a:rPr lang="en-US" sz="800"/>
            <a:t>* Data from 2017 includeds cases from January to June.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23FED83C-E6AE-440C-BDC5-F012DA6256B8}" type="datetimeFigureOut">
              <a:rPr lang="en-US" smtClean="0"/>
              <a:t>2/24/2020</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CFC57A0E-0B52-4DED-A297-C7E26E6C9C0B}" type="slidenum">
              <a:rPr lang="en-US" smtClean="0"/>
              <a:t>‹#›</a:t>
            </a:fld>
            <a:endParaRPr lang="en-US"/>
          </a:p>
        </p:txBody>
      </p:sp>
    </p:spTree>
    <p:extLst>
      <p:ext uri="{BB962C8B-B14F-4D97-AF65-F5344CB8AC3E}">
        <p14:creationId xmlns:p14="http://schemas.microsoft.com/office/powerpoint/2010/main" val="143406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81645F11-F9A4-4429-928C-96F5C83F0BE3}" type="datetimeFigureOut">
              <a:rPr lang="en-US" smtClean="0"/>
              <a:t>2/24/2020</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D0AAE582-3BEE-40A2-8471-99C4F0EDC690}" type="slidenum">
              <a:rPr lang="en-US" smtClean="0"/>
              <a:t>‹#›</a:t>
            </a:fld>
            <a:endParaRPr lang="en-US"/>
          </a:p>
        </p:txBody>
      </p:sp>
    </p:spTree>
    <p:extLst>
      <p:ext uri="{BB962C8B-B14F-4D97-AF65-F5344CB8AC3E}">
        <p14:creationId xmlns:p14="http://schemas.microsoft.com/office/powerpoint/2010/main" val="95834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E8BCD-B3D7-4C66-BE45-443DC0166015}" type="slidenum">
              <a:rPr lang="en-US" smtClean="0"/>
              <a:t>1</a:t>
            </a:fld>
            <a:endParaRPr lang="en-US"/>
          </a:p>
        </p:txBody>
      </p:sp>
    </p:spTree>
    <p:extLst>
      <p:ext uri="{BB962C8B-B14F-4D97-AF65-F5344CB8AC3E}">
        <p14:creationId xmlns:p14="http://schemas.microsoft.com/office/powerpoint/2010/main" val="233028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71228" indent="-296626">
              <a:defRPr>
                <a:solidFill>
                  <a:schemeClr val="tx1"/>
                </a:solidFill>
                <a:latin typeface="Calibri" pitchFamily="34" charset="0"/>
              </a:defRPr>
            </a:lvl2pPr>
            <a:lvl3pPr marL="1186505" indent="-237302">
              <a:defRPr>
                <a:solidFill>
                  <a:schemeClr val="tx1"/>
                </a:solidFill>
                <a:latin typeface="Calibri" pitchFamily="34" charset="0"/>
              </a:defRPr>
            </a:lvl3pPr>
            <a:lvl4pPr marL="1661106" indent="-237302">
              <a:defRPr>
                <a:solidFill>
                  <a:schemeClr val="tx1"/>
                </a:solidFill>
                <a:latin typeface="Calibri" pitchFamily="34" charset="0"/>
              </a:defRPr>
            </a:lvl4pPr>
            <a:lvl5pPr marL="2135710" indent="-237302">
              <a:defRPr>
                <a:solidFill>
                  <a:schemeClr val="tx1"/>
                </a:solidFill>
                <a:latin typeface="Calibri" pitchFamily="34" charset="0"/>
              </a:defRPr>
            </a:lvl5pPr>
            <a:lvl6pPr marL="2610311" indent="-237302" eaLnBrk="0" fontAlgn="base" hangingPunct="0">
              <a:spcBef>
                <a:spcPct val="0"/>
              </a:spcBef>
              <a:spcAft>
                <a:spcPct val="0"/>
              </a:spcAft>
              <a:defRPr>
                <a:solidFill>
                  <a:schemeClr val="tx1"/>
                </a:solidFill>
                <a:latin typeface="Calibri" pitchFamily="34" charset="0"/>
              </a:defRPr>
            </a:lvl6pPr>
            <a:lvl7pPr marL="3084912" indent="-237302" eaLnBrk="0" fontAlgn="base" hangingPunct="0">
              <a:spcBef>
                <a:spcPct val="0"/>
              </a:spcBef>
              <a:spcAft>
                <a:spcPct val="0"/>
              </a:spcAft>
              <a:defRPr>
                <a:solidFill>
                  <a:schemeClr val="tx1"/>
                </a:solidFill>
                <a:latin typeface="Calibri" pitchFamily="34" charset="0"/>
              </a:defRPr>
            </a:lvl7pPr>
            <a:lvl8pPr marL="3559515" indent="-237302" eaLnBrk="0" fontAlgn="base" hangingPunct="0">
              <a:spcBef>
                <a:spcPct val="0"/>
              </a:spcBef>
              <a:spcAft>
                <a:spcPct val="0"/>
              </a:spcAft>
              <a:defRPr>
                <a:solidFill>
                  <a:schemeClr val="tx1"/>
                </a:solidFill>
                <a:latin typeface="Calibri" pitchFamily="34" charset="0"/>
              </a:defRPr>
            </a:lvl8pPr>
            <a:lvl9pPr marL="4034116" indent="-237302" eaLnBrk="0" fontAlgn="base" hangingPunct="0">
              <a:spcBef>
                <a:spcPct val="0"/>
              </a:spcBef>
              <a:spcAft>
                <a:spcPct val="0"/>
              </a:spcAft>
              <a:defRPr>
                <a:solidFill>
                  <a:schemeClr val="tx1"/>
                </a:solidFill>
                <a:latin typeface="Calibri" pitchFamily="34" charset="0"/>
              </a:defRPr>
            </a:lvl9pPr>
          </a:lstStyle>
          <a:p>
            <a:fld id="{7FD01688-B624-4FC9-A90D-CD27FF22D30F}" type="slidenum">
              <a:rPr lang="en-US" altLang="en-US" smtClean="0"/>
              <a:pPr/>
              <a:t>6</a:t>
            </a:fld>
            <a:endParaRPr lang="en-US" altLang="en-US" smtClean="0"/>
          </a:p>
        </p:txBody>
      </p:sp>
    </p:spTree>
    <p:extLst>
      <p:ext uri="{BB962C8B-B14F-4D97-AF65-F5344CB8AC3E}">
        <p14:creationId xmlns:p14="http://schemas.microsoft.com/office/powerpoint/2010/main" val="118228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Font typeface="Cambria"/>
              <a:buChar char="-"/>
            </a:pPr>
            <a:r>
              <a:rPr lang="en-US" dirty="0" smtClean="0"/>
              <a:t>Flexibility</a:t>
            </a:r>
          </a:p>
          <a:p>
            <a:pPr>
              <a:lnSpc>
                <a:spcPct val="115000"/>
              </a:lnSpc>
              <a:buFont typeface="Cambria"/>
              <a:buChar char="-"/>
            </a:pPr>
            <a:r>
              <a:rPr lang="en-US" dirty="0" smtClean="0"/>
              <a:t>Country/market sector ownership and involvement </a:t>
            </a:r>
          </a:p>
          <a:p>
            <a:pPr>
              <a:lnSpc>
                <a:spcPct val="115000"/>
              </a:lnSpc>
              <a:buFont typeface="Cambria"/>
              <a:buChar char="-"/>
            </a:pPr>
            <a:r>
              <a:rPr lang="en-US" dirty="0" smtClean="0"/>
              <a:t>Program aligns with country partners’ agenda and using country partners’ systems</a:t>
            </a:r>
          </a:p>
          <a:p>
            <a:pPr>
              <a:lnSpc>
                <a:spcPct val="115000"/>
              </a:lnSpc>
              <a:buFont typeface="Cambria"/>
              <a:buChar char="-"/>
            </a:pPr>
            <a:r>
              <a:rPr lang="en-US" dirty="0" smtClean="0"/>
              <a:t>Country partners set the agenda based on needs of the country’s food safety system/market sector</a:t>
            </a:r>
          </a:p>
          <a:p>
            <a:pPr>
              <a:lnSpc>
                <a:spcPct val="115000"/>
              </a:lnSpc>
              <a:spcAft>
                <a:spcPts val="1019"/>
              </a:spcAft>
              <a:buFont typeface="Cambria"/>
              <a:buChar char="-"/>
            </a:pPr>
            <a:r>
              <a:rPr lang="en-US" dirty="0" smtClean="0"/>
              <a:t>Country partner identifies/obtains the resources to develop and sustain the program (working for India -Spices, Bangladesh Aquaculture)</a:t>
            </a:r>
          </a:p>
          <a:p>
            <a:endParaRPr lang="en-US" dirty="0"/>
          </a:p>
        </p:txBody>
      </p:sp>
      <p:sp>
        <p:nvSpPr>
          <p:cNvPr id="4" name="Slide Number Placeholder 3"/>
          <p:cNvSpPr>
            <a:spLocks noGrp="1"/>
          </p:cNvSpPr>
          <p:nvPr>
            <p:ph type="sldNum" sz="quarter" idx="10"/>
          </p:nvPr>
        </p:nvSpPr>
        <p:spPr/>
        <p:txBody>
          <a:bodyPr/>
          <a:lstStyle/>
          <a:p>
            <a:fld id="{B34E8BCD-B3D7-4C66-BE45-443DC0166015}" type="slidenum">
              <a:rPr lang="en-US" smtClean="0"/>
              <a:t>18</a:t>
            </a:fld>
            <a:endParaRPr lang="en-US"/>
          </a:p>
        </p:txBody>
      </p:sp>
    </p:spTree>
    <p:extLst>
      <p:ext uri="{BB962C8B-B14F-4D97-AF65-F5344CB8AC3E}">
        <p14:creationId xmlns:p14="http://schemas.microsoft.com/office/powerpoint/2010/main" val="143469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r>
              <a:rPr lang="en-US" dirty="0" smtClean="0"/>
              <a:t>Handouts</a:t>
            </a:r>
            <a:r>
              <a:rPr lang="en-US" baseline="0" dirty="0" smtClean="0"/>
              <a:t> </a:t>
            </a:r>
            <a:r>
              <a:rPr lang="en-US" baseline="0" dirty="0" err="1" smtClean="0"/>
              <a:t>avaialbe</a:t>
            </a:r>
            <a:endParaRPr lang="en-US" dirty="0"/>
          </a:p>
        </p:txBody>
      </p:sp>
      <p:sp>
        <p:nvSpPr>
          <p:cNvPr id="4" name="Slide Number Placeholder 3"/>
          <p:cNvSpPr>
            <a:spLocks noGrp="1"/>
          </p:cNvSpPr>
          <p:nvPr>
            <p:ph type="sldNum" sz="quarter" idx="10"/>
          </p:nvPr>
        </p:nvSpPr>
        <p:spPr/>
        <p:txBody>
          <a:bodyPr/>
          <a:lstStyle/>
          <a:p>
            <a:fld id="{B34E8BCD-B3D7-4C66-BE45-443DC0166015}" type="slidenum">
              <a:rPr lang="en-US" smtClean="0"/>
              <a:t>19</a:t>
            </a:fld>
            <a:endParaRPr lang="en-US"/>
          </a:p>
        </p:txBody>
      </p:sp>
    </p:spTree>
    <p:extLst>
      <p:ext uri="{BB962C8B-B14F-4D97-AF65-F5344CB8AC3E}">
        <p14:creationId xmlns:p14="http://schemas.microsoft.com/office/powerpoint/2010/main" val="252002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Good Manufacturing Practices; Food Safety; Veterinary Public Health Lecturer; Disaster Risk Reduction and Management in Livestock Sector; Standard Operating Procedures; Post Harvest Horticulture; Health and safety, labor law, induction of new employees, all training related to social compliance more in the apparel sector; Food handling; Basic food safety &amp; ServSafe; Prerequisites; Food Safety and Processing, Sampling Techniques; ASYCUDA, Business Plan Writing, Canadian Market Entry, Grant Proposal Writing; Professional development, business mentoring and life coaching; Laboratory/Quality Assurance; Capacity Building; Food Safety and Quality </a:t>
            </a:r>
          </a:p>
          <a:p>
            <a:endParaRPr lang="en-US" dirty="0"/>
          </a:p>
        </p:txBody>
      </p:sp>
      <p:sp>
        <p:nvSpPr>
          <p:cNvPr id="4" name="Slide Number Placeholder 3"/>
          <p:cNvSpPr>
            <a:spLocks noGrp="1"/>
          </p:cNvSpPr>
          <p:nvPr>
            <p:ph type="sldNum" sz="quarter" idx="10"/>
          </p:nvPr>
        </p:nvSpPr>
        <p:spPr/>
        <p:txBody>
          <a:bodyPr/>
          <a:lstStyle/>
          <a:p>
            <a:fld id="{C9C2D1F7-C7E1-4BF6-88FE-2076D1FDAD49}" type="slidenum">
              <a:rPr lang="en-US" smtClean="0"/>
              <a:t>29</a:t>
            </a:fld>
            <a:endParaRPr lang="en-US" dirty="0"/>
          </a:p>
        </p:txBody>
      </p:sp>
    </p:spTree>
    <p:extLst>
      <p:ext uri="{BB962C8B-B14F-4D97-AF65-F5344CB8AC3E}">
        <p14:creationId xmlns:p14="http://schemas.microsoft.com/office/powerpoint/2010/main" val="619743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914400"/>
            <a:ext cx="5486400" cy="19050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3200400" y="2971800"/>
            <a:ext cx="5638800" cy="68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7F6009C-5226-4A44-B3A3-E9DBEA8465E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411789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009C-5226-4A44-B3A3-E9DBEA8465E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154912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009C-5226-4A44-B3A3-E9DBEA8465E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55066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009C-5226-4A44-B3A3-E9DBEA8465E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241144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6009C-5226-4A44-B3A3-E9DBEA8465E6}" type="datetimeFigureOut">
              <a:rPr lang="en-US" smtClean="0"/>
              <a:t>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305526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6009C-5226-4A44-B3A3-E9DBEA8465E6}"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2114125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6009C-5226-4A44-B3A3-E9DBEA8465E6}" type="datetimeFigureOut">
              <a:rPr lang="en-US" smtClean="0"/>
              <a:t>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12655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6009C-5226-4A44-B3A3-E9DBEA8465E6}" type="datetimeFigureOut">
              <a:rPr lang="en-US" smtClean="0"/>
              <a:t>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274198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009C-5226-4A44-B3A3-E9DBEA8465E6}" type="datetimeFigureOut">
              <a:rPr lang="en-US" smtClean="0"/>
              <a:t>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89611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009C-5226-4A44-B3A3-E9DBEA8465E6}"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244814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009C-5226-4A44-B3A3-E9DBEA8465E6}" type="datetimeFigureOut">
              <a:rPr lang="en-US" smtClean="0"/>
              <a:t>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9C19E-AC12-4693-BCE4-F0622A577449}" type="slidenum">
              <a:rPr lang="en-US" smtClean="0"/>
              <a:t>‹#›</a:t>
            </a:fld>
            <a:endParaRPr lang="en-US"/>
          </a:p>
        </p:txBody>
      </p:sp>
    </p:spTree>
    <p:extLst>
      <p:ext uri="{BB962C8B-B14F-4D97-AF65-F5344CB8AC3E}">
        <p14:creationId xmlns:p14="http://schemas.microsoft.com/office/powerpoint/2010/main" val="3705005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009C-5226-4A44-B3A3-E9DBEA8465E6}" type="datetimeFigureOut">
              <a:rPr lang="en-US" smtClean="0"/>
              <a:t>2/24/2020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9C19E-AC12-4693-BCE4-F0622A577449}" type="slidenum">
              <a:rPr lang="en-US" smtClean="0"/>
              <a:t>‹#›</a:t>
            </a:fld>
            <a:endParaRPr lang="en-US"/>
          </a:p>
        </p:txBody>
      </p:sp>
    </p:spTree>
    <p:extLst>
      <p:ext uri="{BB962C8B-B14F-4D97-AF65-F5344CB8AC3E}">
        <p14:creationId xmlns:p14="http://schemas.microsoft.com/office/powerpoint/2010/main" val="3176910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76200"/>
            <a:ext cx="6400800" cy="2895600"/>
          </a:xfrm>
          <a:solidFill>
            <a:srgbClr val="A20000"/>
          </a:solidFill>
        </p:spPr>
        <p:txBody>
          <a:bodyPr>
            <a:normAutofit/>
          </a:bodyPr>
          <a:lstStyle/>
          <a:p>
            <a:r>
              <a:rPr lang="en-US" b="1" dirty="0" smtClean="0">
                <a:solidFill>
                  <a:schemeClr val="bg1"/>
                </a:solidFill>
              </a:rPr>
              <a:t>Public Private Partnerships in Food Safety Capacity Building: Case Examples</a:t>
            </a:r>
            <a:endParaRPr lang="en-US" sz="2025" i="1" dirty="0">
              <a:solidFill>
                <a:schemeClr val="bg1"/>
              </a:solidFill>
            </a:endParaRPr>
          </a:p>
        </p:txBody>
      </p:sp>
      <p:sp>
        <p:nvSpPr>
          <p:cNvPr id="3" name="Subtitle 2"/>
          <p:cNvSpPr>
            <a:spLocks noGrp="1"/>
          </p:cNvSpPr>
          <p:nvPr>
            <p:ph type="subTitle" idx="1"/>
          </p:nvPr>
        </p:nvSpPr>
        <p:spPr>
          <a:xfrm>
            <a:off x="2311706" y="3048000"/>
            <a:ext cx="6248400" cy="609600"/>
          </a:xfrm>
          <a:solidFill>
            <a:srgbClr val="A20000"/>
          </a:solidFill>
        </p:spPr>
        <p:txBody>
          <a:bodyPr>
            <a:normAutofit/>
          </a:bodyPr>
          <a:lstStyle/>
          <a:p>
            <a:r>
              <a:rPr lang="en-US" sz="1400" dirty="0" smtClean="0">
                <a:solidFill>
                  <a:schemeClr val="bg1"/>
                </a:solidFill>
              </a:rPr>
              <a:t>Clare Narrod, PhD</a:t>
            </a:r>
          </a:p>
          <a:p>
            <a:r>
              <a:rPr lang="en-US" sz="1400" dirty="0" smtClean="0">
                <a:solidFill>
                  <a:schemeClr val="bg1"/>
                </a:solidFill>
              </a:rPr>
              <a:t>Director of Risk Analysis Program and Monitoring and Impact Evaluation Work</a:t>
            </a:r>
            <a:endParaRPr lang="en-US" sz="1400" dirty="0">
              <a:solidFill>
                <a:schemeClr val="bg1"/>
              </a:solidFill>
            </a:endParaRPr>
          </a:p>
        </p:txBody>
      </p:sp>
    </p:spTree>
    <p:extLst>
      <p:ext uri="{BB962C8B-B14F-4D97-AF65-F5344CB8AC3E}">
        <p14:creationId xmlns:p14="http://schemas.microsoft.com/office/powerpoint/2010/main" val="4265672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4"/>
            <a:ext cx="8229600" cy="1143000"/>
          </a:xfrm>
        </p:spPr>
        <p:txBody>
          <a:bodyPr>
            <a:normAutofit/>
          </a:bodyPr>
          <a:lstStyle/>
          <a:p>
            <a:r>
              <a:rPr lang="en-US" dirty="0"/>
              <a:t>New Rules under </a:t>
            </a:r>
            <a:r>
              <a:rPr lang="en-US" dirty="0" smtClean="0"/>
              <a:t>FSMA</a:t>
            </a:r>
            <a:endParaRPr lang="en-US" dirty="0"/>
          </a:p>
        </p:txBody>
      </p:sp>
      <p:sp>
        <p:nvSpPr>
          <p:cNvPr id="3" name="Content Placeholder 2"/>
          <p:cNvSpPr>
            <a:spLocks noGrp="1"/>
          </p:cNvSpPr>
          <p:nvPr>
            <p:ph idx="1"/>
          </p:nvPr>
        </p:nvSpPr>
        <p:spPr>
          <a:xfrm>
            <a:off x="428740" y="838200"/>
            <a:ext cx="8229600" cy="4525963"/>
          </a:xfrm>
        </p:spPr>
        <p:txBody>
          <a:bodyPr>
            <a:noAutofit/>
          </a:bodyPr>
          <a:lstStyle/>
          <a:p>
            <a:pPr marL="0" indent="0">
              <a:spcBef>
                <a:spcPts val="0"/>
              </a:spcBef>
              <a:buNone/>
            </a:pPr>
            <a:r>
              <a:rPr lang="en-US" sz="1800" b="1" dirty="0"/>
              <a:t> </a:t>
            </a:r>
            <a:r>
              <a:rPr lang="en-US" sz="1800" b="1" dirty="0" smtClean="0"/>
              <a:t>Preventive </a:t>
            </a:r>
            <a:r>
              <a:rPr lang="en-US" sz="1800" b="1" dirty="0"/>
              <a:t>Controls rule for Food</a:t>
            </a:r>
            <a:r>
              <a:rPr lang="en-US" sz="1800" dirty="0"/>
              <a:t> - requires a food facility to have and implement preventive controls to significantly minimize or prevent the occurrence of hazards that could affect food manufactured, processed, packed, or held by the facility. </a:t>
            </a:r>
          </a:p>
          <a:p>
            <a:pPr marL="0" indent="0">
              <a:spcBef>
                <a:spcPts val="0"/>
              </a:spcBef>
              <a:buNone/>
            </a:pPr>
            <a:r>
              <a:rPr lang="en-US" sz="1800" b="1" dirty="0"/>
              <a:t>Preventive Controls rule for Animals</a:t>
            </a:r>
            <a:r>
              <a:rPr lang="en-US" sz="1800" dirty="0"/>
              <a:t> - establishes requirements for good manufacturing practices, and requires that certain facilities establish and implement hazard analysis and risk-based preventive controls for animal food, including ingredients and mixed animal feed.   </a:t>
            </a:r>
          </a:p>
          <a:p>
            <a:pPr marL="0" indent="0">
              <a:spcBef>
                <a:spcPts val="0"/>
              </a:spcBef>
              <a:buNone/>
            </a:pPr>
            <a:r>
              <a:rPr lang="en-US" sz="1800" b="1" dirty="0"/>
              <a:t>Produce Safety rule</a:t>
            </a:r>
            <a:r>
              <a:rPr lang="en-US" sz="1800" dirty="0"/>
              <a:t> - establishes the science-based minimum standards to reduce the risk of foodborne hazards associated with the production and harvesting of raw fruits and vegetables that are marketed as raw agricultural commodities.  </a:t>
            </a:r>
          </a:p>
          <a:p>
            <a:pPr marL="0" indent="0">
              <a:spcBef>
                <a:spcPts val="0"/>
              </a:spcBef>
              <a:buNone/>
            </a:pPr>
            <a:r>
              <a:rPr lang="en-US" sz="1800" b="1" dirty="0"/>
              <a:t>Foreign Supplier Verification Programs</a:t>
            </a:r>
            <a:r>
              <a:rPr lang="en-US" sz="1800" dirty="0"/>
              <a:t> </a:t>
            </a:r>
            <a:r>
              <a:rPr lang="en-US" sz="1800" b="1" dirty="0"/>
              <a:t>rule</a:t>
            </a:r>
            <a:r>
              <a:rPr lang="en-US" sz="1800" dirty="0"/>
              <a:t> - describes what a food importer must do to verify that its foreign suppliers produce food that is as safe as food produced in the United States. </a:t>
            </a:r>
          </a:p>
          <a:p>
            <a:pPr marL="0" indent="0">
              <a:spcBef>
                <a:spcPts val="0"/>
              </a:spcBef>
              <a:buNone/>
            </a:pPr>
            <a:r>
              <a:rPr lang="en-US" sz="1800" b="1" dirty="0"/>
              <a:t>Accreditation of Third-Party Certification rule</a:t>
            </a:r>
            <a:r>
              <a:rPr lang="en-US" sz="1800" dirty="0"/>
              <a:t> - establishes a voluntary program for the accreditation of third-party certification bodies to conduct food-safety audits and issue certifications of foreign facilities and the foods they produce. </a:t>
            </a:r>
          </a:p>
          <a:p>
            <a:pPr marL="0" indent="0">
              <a:spcBef>
                <a:spcPts val="0"/>
              </a:spcBef>
              <a:buNone/>
            </a:pPr>
            <a:r>
              <a:rPr lang="en-US" sz="1800" b="1" dirty="0" smtClean="0"/>
              <a:t>Sanitary </a:t>
            </a:r>
            <a:r>
              <a:rPr lang="en-US" sz="1800" b="1" dirty="0"/>
              <a:t>Transportation of Human and Animal Food rule</a:t>
            </a:r>
            <a:r>
              <a:rPr lang="en-US" sz="1800" dirty="0"/>
              <a:t> - establishes requirements for shippers, loaders, carriers by motor vehicle and rail vehicle, and receivers engaged in the transportation of food, including food for animals, to use sanitary transportation practices to ensure the safety of the food they transport.  </a:t>
            </a:r>
          </a:p>
          <a:p>
            <a:pPr marL="0" indent="0">
              <a:spcBef>
                <a:spcPts val="0"/>
              </a:spcBef>
              <a:buNone/>
            </a:pPr>
            <a:r>
              <a:rPr lang="en-US" sz="1800" b="1" dirty="0"/>
              <a:t>Intentional Adulteration rule </a:t>
            </a:r>
            <a:r>
              <a:rPr lang="en-US" sz="1800" dirty="0"/>
              <a:t>- requires facilities to implement a food defense plan to prevent actions intended to cause large-scale public harm</a:t>
            </a:r>
          </a:p>
        </p:txBody>
      </p:sp>
    </p:spTree>
    <p:extLst>
      <p:ext uri="{BB962C8B-B14F-4D97-AF65-F5344CB8AC3E}">
        <p14:creationId xmlns:p14="http://schemas.microsoft.com/office/powerpoint/2010/main" val="414467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JIFSAN</a:t>
            </a:r>
            <a:endParaRPr lang="en-US" dirty="0"/>
          </a:p>
        </p:txBody>
      </p:sp>
      <p:sp>
        <p:nvSpPr>
          <p:cNvPr id="3" name="Content Placeholder 2"/>
          <p:cNvSpPr>
            <a:spLocks noGrp="1"/>
          </p:cNvSpPr>
          <p:nvPr>
            <p:ph sz="half" idx="1"/>
          </p:nvPr>
        </p:nvSpPr>
        <p:spPr>
          <a:xfrm>
            <a:off x="762000" y="1143000"/>
            <a:ext cx="8458200" cy="5135563"/>
          </a:xfrm>
        </p:spPr>
        <p:txBody>
          <a:bodyPr>
            <a:noAutofit/>
          </a:bodyPr>
          <a:lstStyle/>
          <a:p>
            <a:pPr marL="0" indent="0">
              <a:buNone/>
            </a:pPr>
            <a:r>
              <a:rPr lang="en-US" sz="2000" dirty="0"/>
              <a:t>C</a:t>
            </a:r>
            <a:r>
              <a:rPr lang="en-US" sz="2000" dirty="0" smtClean="0"/>
              <a:t>reated </a:t>
            </a:r>
            <a:r>
              <a:rPr lang="en-US" sz="2000" dirty="0"/>
              <a:t>in 1996, is a public private partnership between FDA, the University of Maryland, and the private sector. </a:t>
            </a:r>
            <a:endParaRPr lang="en-US" sz="2000" dirty="0" smtClean="0"/>
          </a:p>
          <a:p>
            <a:r>
              <a:rPr lang="en-US" sz="1800" dirty="0" smtClean="0"/>
              <a:t>Mission </a:t>
            </a:r>
            <a:r>
              <a:rPr lang="en-US" sz="1800" dirty="0"/>
              <a:t>is to advance sound strategies that improve public health, food safety, and applied nutrition using risk analysis principles through cooperative research, education, and outreach </a:t>
            </a:r>
            <a:r>
              <a:rPr lang="en-US" sz="1800" dirty="0" smtClean="0"/>
              <a:t>programs internationally.</a:t>
            </a:r>
            <a:r>
              <a:rPr lang="en-US" sz="1800" dirty="0"/>
              <a:t>  </a:t>
            </a:r>
            <a:endParaRPr lang="en-US" sz="1800" dirty="0" smtClean="0"/>
          </a:p>
          <a:p>
            <a:pPr marL="0" indent="0">
              <a:buNone/>
            </a:pPr>
            <a:r>
              <a:rPr lang="en-US" sz="1800" dirty="0" smtClean="0"/>
              <a:t> </a:t>
            </a:r>
          </a:p>
          <a:p>
            <a:r>
              <a:rPr lang="en-US" sz="1800" dirty="0" smtClean="0"/>
              <a:t>Since 2000 trained over 9000 individuals -much </a:t>
            </a:r>
            <a:r>
              <a:rPr lang="en-US" sz="1800" dirty="0"/>
              <a:t>of </a:t>
            </a:r>
            <a:r>
              <a:rPr lang="en-US" sz="1800" dirty="0" smtClean="0"/>
              <a:t>the capacity-building </a:t>
            </a:r>
            <a:r>
              <a:rPr lang="en-US" sz="1800" dirty="0"/>
              <a:t>is funded through a FDA cooperative agreement with support for specific country programs from the private sector, FDA, USDA- </a:t>
            </a:r>
            <a:r>
              <a:rPr lang="en-US" sz="1800" dirty="0" smtClean="0"/>
              <a:t>FAS, FSIS, USAID</a:t>
            </a:r>
            <a:endParaRPr lang="en-US" sz="1800" dirty="0"/>
          </a:p>
          <a:p>
            <a:pPr marL="0" indent="0">
              <a:buNone/>
            </a:pPr>
            <a:endParaRPr lang="en-US" sz="2000" dirty="0"/>
          </a:p>
        </p:txBody>
      </p:sp>
      <p:pic>
        <p:nvPicPr>
          <p:cNvPr id="7" name="Picture 2" descr="https://lh4.googleusercontent.com/3sDKR5zVYcvWHSyMD9geklCnBs7MBlInGDnLvOA82a2mvoAKiHSqAH6OUwSv0FatpxFJXwtLhQzF2Om9RgAcNsKj2iFwfCMS7OrLzbOoMFN4N9oRzNapWUf6amOJyVxxNk4YqPJd_hHdZc287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399" y="4038600"/>
            <a:ext cx="569276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03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265397781"/>
              </p:ext>
            </p:extLst>
          </p:nvPr>
        </p:nvGraphicFramePr>
        <p:xfrm>
          <a:off x="457200" y="914400"/>
          <a:ext cx="8382000" cy="4983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899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11" y="477194"/>
            <a:ext cx="8229600" cy="1143000"/>
          </a:xfrm>
        </p:spPr>
        <p:txBody>
          <a:bodyPr>
            <a:normAutofit/>
          </a:bodyPr>
          <a:lstStyle/>
          <a:p>
            <a:r>
              <a:rPr lang="en-US" sz="2400" dirty="0" smtClean="0">
                <a:solidFill>
                  <a:schemeClr val="tx2"/>
                </a:solidFill>
              </a:rPr>
              <a:t>GAP trainings Typically Collaborative Efforts between JIFSAN, FDA, and Host Country</a:t>
            </a:r>
            <a:endParaRPr lang="en-US" sz="2400" dirty="0">
              <a:solidFill>
                <a:schemeClr val="tx2"/>
              </a:solidFill>
            </a:endParaRPr>
          </a:p>
        </p:txBody>
      </p:sp>
      <p:sp>
        <p:nvSpPr>
          <p:cNvPr id="3" name="Content Placeholder 2"/>
          <p:cNvSpPr>
            <a:spLocks noGrp="1"/>
          </p:cNvSpPr>
          <p:nvPr>
            <p:ph sz="half" idx="1"/>
          </p:nvPr>
        </p:nvSpPr>
        <p:spPr>
          <a:xfrm>
            <a:off x="457200" y="1600200"/>
            <a:ext cx="4495800" cy="4525963"/>
          </a:xfrm>
          <a:solidFill>
            <a:schemeClr val="accent1">
              <a:lumMod val="40000"/>
              <a:lumOff val="60000"/>
            </a:schemeClr>
          </a:solidFill>
        </p:spPr>
        <p:txBody>
          <a:bodyPr vert="horz" lIns="91440" tIns="45720" rIns="91440" bIns="45720" rtlCol="0">
            <a:normAutofit fontScale="55000" lnSpcReduction="20000"/>
          </a:bodyPr>
          <a:lstStyle/>
          <a:p>
            <a:r>
              <a:rPr lang="en-US" sz="3300" dirty="0" smtClean="0"/>
              <a:t>FDA </a:t>
            </a:r>
            <a:r>
              <a:rPr lang="en-US" sz="3300" dirty="0"/>
              <a:t>identifies </a:t>
            </a:r>
            <a:r>
              <a:rPr lang="en-US" sz="3300" dirty="0" smtClean="0"/>
              <a:t>priority countries - </a:t>
            </a:r>
            <a:r>
              <a:rPr lang="en-US" sz="3300" dirty="0"/>
              <a:t>JIFSAN reaches out to key local stakeholders to secure their buy-in. </a:t>
            </a:r>
            <a:endParaRPr lang="en-US" sz="3300" dirty="0" smtClean="0"/>
          </a:p>
          <a:p>
            <a:pPr lvl="1"/>
            <a:r>
              <a:rPr lang="en-US" sz="2900" dirty="0"/>
              <a:t>T</a:t>
            </a:r>
            <a:r>
              <a:rPr lang="en-US" sz="2900" dirty="0" smtClean="0"/>
              <a:t>ry to do it within the fiscal year.</a:t>
            </a:r>
            <a:endParaRPr lang="en-US" sz="2900" dirty="0"/>
          </a:p>
          <a:p>
            <a:pPr lvl="1"/>
            <a:r>
              <a:rPr lang="en-US" sz="2900" dirty="0" smtClean="0"/>
              <a:t>Since 2002, host countries have been required to share the cost of the trainings with JIFSAN.</a:t>
            </a:r>
          </a:p>
          <a:p>
            <a:pPr lvl="2"/>
            <a:r>
              <a:rPr lang="en-US" sz="2500" dirty="0" smtClean="0"/>
              <a:t>JIFSAN </a:t>
            </a:r>
            <a:r>
              <a:rPr lang="en-US" sz="2500" dirty="0"/>
              <a:t>funds the training up to the port of entry of the host country. ~$40 K </a:t>
            </a:r>
            <a:r>
              <a:rPr lang="en-US" sz="2500" dirty="0" smtClean="0"/>
              <a:t>(salary </a:t>
            </a:r>
            <a:r>
              <a:rPr lang="en-US" sz="2500" dirty="0"/>
              <a:t>of trainers and flights). </a:t>
            </a:r>
          </a:p>
          <a:p>
            <a:pPr lvl="2"/>
            <a:r>
              <a:rPr lang="en-US" sz="2500" dirty="0"/>
              <a:t>H</a:t>
            </a:r>
            <a:r>
              <a:rPr lang="en-US" sz="2500" dirty="0" smtClean="0"/>
              <a:t>ost </a:t>
            </a:r>
            <a:r>
              <a:rPr lang="en-US" sz="2500" dirty="0"/>
              <a:t>country and other partners </a:t>
            </a:r>
            <a:r>
              <a:rPr lang="en-US" sz="2500" dirty="0" smtClean="0"/>
              <a:t>provide </a:t>
            </a:r>
            <a:r>
              <a:rPr lang="en-US" sz="2500" dirty="0"/>
              <a:t>funding for training activities inside the country. </a:t>
            </a:r>
            <a:r>
              <a:rPr lang="en-US" sz="2500" dirty="0" smtClean="0"/>
              <a:t>~$</a:t>
            </a:r>
            <a:r>
              <a:rPr lang="en-US" sz="2500" dirty="0"/>
              <a:t>30 </a:t>
            </a:r>
            <a:r>
              <a:rPr lang="en-US" sz="2500" dirty="0" smtClean="0"/>
              <a:t>K (travel</a:t>
            </a:r>
            <a:r>
              <a:rPr lang="en-US" sz="2500" dirty="0"/>
              <a:t>, housing, </a:t>
            </a:r>
            <a:r>
              <a:rPr lang="en-US" sz="2500" dirty="0" smtClean="0"/>
              <a:t>training </a:t>
            </a:r>
            <a:r>
              <a:rPr lang="en-US" sz="2500" dirty="0"/>
              <a:t>venue, and logistical support</a:t>
            </a:r>
            <a:r>
              <a:rPr lang="en-US" sz="2500" dirty="0" smtClean="0"/>
              <a:t>)</a:t>
            </a:r>
          </a:p>
          <a:p>
            <a:pPr lvl="2"/>
            <a:endParaRPr lang="en-US" sz="2500" dirty="0"/>
          </a:p>
          <a:p>
            <a:r>
              <a:rPr lang="en-US" sz="3300" dirty="0"/>
              <a:t>G</a:t>
            </a:r>
            <a:r>
              <a:rPr lang="en-US" sz="3300" dirty="0" smtClean="0"/>
              <a:t>overnments directly reach out to JIFSAN</a:t>
            </a:r>
          </a:p>
          <a:p>
            <a:pPr lvl="1"/>
            <a:r>
              <a:rPr lang="en-US" sz="2900" dirty="0" smtClean="0"/>
              <a:t> </a:t>
            </a:r>
            <a:r>
              <a:rPr lang="en-US" sz="2900" dirty="0"/>
              <a:t>G</a:t>
            </a:r>
            <a:r>
              <a:rPr lang="en-US" sz="2900" dirty="0" smtClean="0"/>
              <a:t>overnments </a:t>
            </a:r>
            <a:r>
              <a:rPr lang="en-US" sz="2900" dirty="0"/>
              <a:t>self-fund the trainings </a:t>
            </a:r>
            <a:r>
              <a:rPr lang="en-US" sz="2900" dirty="0" smtClean="0"/>
              <a:t>(Malaysia) or </a:t>
            </a:r>
            <a:r>
              <a:rPr lang="en-US" sz="2900" dirty="0"/>
              <a:t>seek funding from donor agencies like the World Bank, </a:t>
            </a:r>
            <a:r>
              <a:rPr lang="en-US" sz="2900" dirty="0" smtClean="0"/>
              <a:t>IDB, USDA/FAS</a:t>
            </a:r>
            <a:r>
              <a:rPr lang="en-US" sz="2900" dirty="0"/>
              <a:t>, etc. </a:t>
            </a:r>
            <a:r>
              <a:rPr lang="en-US" sz="2900" dirty="0" smtClean="0"/>
              <a:t>(Jamaica)</a:t>
            </a:r>
            <a:endParaRPr lang="en-US" sz="2900" dirty="0"/>
          </a:p>
          <a:p>
            <a:pPr lvl="3"/>
            <a:endParaRPr lang="en-US" sz="2400" dirty="0"/>
          </a:p>
          <a:p>
            <a:pPr lvl="1"/>
            <a:endParaRPr lang="en-US" dirty="0">
              <a:solidFill>
                <a:srgbClr val="FF0000"/>
              </a:solidFill>
            </a:endParaRPr>
          </a:p>
          <a:p>
            <a:pPr lvl="1"/>
            <a:endParaRPr lang="en-US" dirty="0" smtClean="0">
              <a:solidFill>
                <a:srgbClr val="FF0000"/>
              </a:solidFill>
            </a:endParaRPr>
          </a:p>
          <a:p>
            <a:endParaRPr lang="en-US" dirty="0"/>
          </a:p>
        </p:txBody>
      </p:sp>
      <p:sp>
        <p:nvSpPr>
          <p:cNvPr id="5" name="TextBox 4"/>
          <p:cNvSpPr txBox="1"/>
          <p:nvPr/>
        </p:nvSpPr>
        <p:spPr>
          <a:xfrm>
            <a:off x="152400" y="6154385"/>
            <a:ext cx="7849136" cy="523220"/>
          </a:xfrm>
          <a:prstGeom prst="rect">
            <a:avLst/>
          </a:prstGeom>
          <a:noFill/>
        </p:spPr>
        <p:txBody>
          <a:bodyPr wrap="none" rtlCol="0">
            <a:spAutoFit/>
          </a:bodyPr>
          <a:lstStyle/>
          <a:p>
            <a:pPr lvl="1"/>
            <a:r>
              <a:rPr lang="en-US" sz="1400" dirty="0">
                <a:solidFill>
                  <a:srgbClr val="C00000"/>
                </a:solidFill>
              </a:rPr>
              <a:t>Note: While the shared funding policy was implemented before FSMA, it is based on several of the </a:t>
            </a:r>
            <a:endParaRPr lang="en-US" sz="1400" dirty="0" smtClean="0">
              <a:solidFill>
                <a:srgbClr val="C00000"/>
              </a:solidFill>
            </a:endParaRPr>
          </a:p>
          <a:p>
            <a:pPr lvl="1"/>
            <a:r>
              <a:rPr lang="en-US" sz="1400" dirty="0" smtClean="0">
                <a:solidFill>
                  <a:srgbClr val="C00000"/>
                </a:solidFill>
              </a:rPr>
              <a:t>principles </a:t>
            </a:r>
            <a:r>
              <a:rPr lang="en-US" sz="1400" dirty="0">
                <a:solidFill>
                  <a:srgbClr val="C00000"/>
                </a:solidFill>
              </a:rPr>
              <a:t>in the FDA International Capacity Building Plan </a:t>
            </a:r>
          </a:p>
        </p:txBody>
      </p:sp>
      <p:pic>
        <p:nvPicPr>
          <p:cNvPr id="15364" name="Picture 4" descr="Credit: JIFSAN 20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697" y="1620194"/>
            <a:ext cx="2458156" cy="18436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49006" y="5612835"/>
            <a:ext cx="760273" cy="307777"/>
          </a:xfrm>
          <a:prstGeom prst="rect">
            <a:avLst/>
          </a:prstGeom>
          <a:noFill/>
        </p:spPr>
        <p:txBody>
          <a:bodyPr wrap="none" rtlCol="0">
            <a:spAutoFit/>
          </a:bodyPr>
          <a:lstStyle/>
          <a:p>
            <a:r>
              <a:rPr lang="en-US" sz="1400" dirty="0" smtClean="0"/>
              <a:t>Jamaica</a:t>
            </a:r>
            <a:endParaRPr lang="en-US" sz="1400" dirty="0"/>
          </a:p>
        </p:txBody>
      </p:sp>
      <p:sp>
        <p:nvSpPr>
          <p:cNvPr id="9" name="TextBox 8"/>
          <p:cNvSpPr txBox="1"/>
          <p:nvPr/>
        </p:nvSpPr>
        <p:spPr>
          <a:xfrm>
            <a:off x="7449006" y="3385683"/>
            <a:ext cx="984180" cy="307777"/>
          </a:xfrm>
          <a:prstGeom prst="rect">
            <a:avLst/>
          </a:prstGeom>
          <a:noFill/>
        </p:spPr>
        <p:txBody>
          <a:bodyPr wrap="none" rtlCol="0">
            <a:spAutoFit/>
          </a:bodyPr>
          <a:lstStyle/>
          <a:p>
            <a:r>
              <a:rPr lang="en-US" sz="1400" dirty="0" smtClean="0"/>
              <a:t>Guatemala</a:t>
            </a:r>
            <a:endParaRPr lang="en-US" sz="1400" dirty="0"/>
          </a:p>
        </p:txBody>
      </p:sp>
      <p:pic>
        <p:nvPicPr>
          <p:cNvPr id="15366" name="Picture 6" descr="http://international.jifsan.umd.edu/files/2014/01/Jamaica-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1356" y="3693460"/>
            <a:ext cx="2563497" cy="1922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95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rPr>
              <a:t>GAPs Training </a:t>
            </a:r>
            <a:endParaRPr lang="en-US" sz="2800" dirty="0">
              <a:solidFill>
                <a:schemeClr val="tx2"/>
              </a:solidFill>
            </a:endParaRPr>
          </a:p>
        </p:txBody>
      </p:sp>
      <p:sp>
        <p:nvSpPr>
          <p:cNvPr id="3" name="Content Placeholder 2"/>
          <p:cNvSpPr>
            <a:spLocks noGrp="1"/>
          </p:cNvSpPr>
          <p:nvPr>
            <p:ph sz="half" idx="1"/>
          </p:nvPr>
        </p:nvSpPr>
        <p:spPr>
          <a:xfrm>
            <a:off x="1066800" y="1417637"/>
            <a:ext cx="7391400" cy="5287963"/>
          </a:xfrm>
          <a:solidFill>
            <a:schemeClr val="accent1">
              <a:lumMod val="40000"/>
              <a:lumOff val="60000"/>
            </a:schemeClr>
          </a:solidFill>
        </p:spPr>
        <p:txBody>
          <a:bodyPr vert="horz" lIns="91440" tIns="45720" rIns="91440" bIns="45720" rtlCol="0">
            <a:noAutofit/>
          </a:bodyPr>
          <a:lstStyle/>
          <a:p>
            <a:r>
              <a:rPr lang="en-US" sz="1800" dirty="0"/>
              <a:t>H</a:t>
            </a:r>
            <a:r>
              <a:rPr lang="en-US" sz="1800" dirty="0" smtClean="0"/>
              <a:t>ost </a:t>
            </a:r>
            <a:r>
              <a:rPr lang="en-US" sz="1800" dirty="0"/>
              <a:t>countries are responsible for identifying the participants who will become future lead trainers in </a:t>
            </a:r>
            <a:r>
              <a:rPr lang="en-US" sz="1800" dirty="0" smtClean="0"/>
              <a:t>GAP</a:t>
            </a:r>
            <a:endParaRPr lang="en-US" sz="1800" dirty="0"/>
          </a:p>
          <a:p>
            <a:r>
              <a:rPr lang="en-US" sz="1800" dirty="0" smtClean="0"/>
              <a:t>2000 -2017</a:t>
            </a:r>
            <a:r>
              <a:rPr lang="en-US" sz="1800" dirty="0"/>
              <a:t>, the course was held 46 times throughout the world and 2,192 individuals were trained. </a:t>
            </a:r>
          </a:p>
          <a:p>
            <a:r>
              <a:rPr lang="en-US" sz="1800" dirty="0" smtClean="0"/>
              <a:t>2013-2017(M&amp;E implemented in all trainings) all of </a:t>
            </a:r>
            <a:r>
              <a:rPr lang="en-US" sz="1800" dirty="0"/>
              <a:t>JIFSAN’s </a:t>
            </a:r>
            <a:r>
              <a:rPr lang="en-US" sz="1800" dirty="0" smtClean="0"/>
              <a:t>GAP capacity </a:t>
            </a:r>
            <a:r>
              <a:rPr lang="en-US" sz="1800" dirty="0"/>
              <a:t>building </a:t>
            </a:r>
            <a:r>
              <a:rPr lang="en-US" sz="1800" dirty="0" smtClean="0"/>
              <a:t>took </a:t>
            </a:r>
            <a:r>
              <a:rPr lang="en-US" sz="1800" dirty="0"/>
              <a:t>place in Latin </a:t>
            </a:r>
            <a:r>
              <a:rPr lang="en-US" sz="1800" dirty="0" smtClean="0"/>
              <a:t>America/ Caribbean</a:t>
            </a:r>
            <a:endParaRPr lang="en-US" sz="1800" dirty="0"/>
          </a:p>
          <a:p>
            <a:r>
              <a:rPr lang="en-US" sz="1800" dirty="0" smtClean="0"/>
              <a:t>2017 – moved to produce safety rule training</a:t>
            </a:r>
          </a:p>
          <a:p>
            <a:endParaRPr lang="en-US" sz="1800" dirty="0"/>
          </a:p>
          <a:p>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2526061191"/>
              </p:ext>
            </p:extLst>
          </p:nvPr>
        </p:nvGraphicFramePr>
        <p:xfrm>
          <a:off x="1340644" y="3696752"/>
          <a:ext cx="6919912" cy="1828800"/>
        </p:xfrm>
        <a:graphic>
          <a:graphicData uri="http://schemas.openxmlformats.org/drawingml/2006/table">
            <a:tbl>
              <a:tblPr/>
              <a:tblGrid>
                <a:gridCol w="1729978">
                  <a:extLst>
                    <a:ext uri="{9D8B030D-6E8A-4147-A177-3AD203B41FA5}">
                      <a16:colId xmlns:a16="http://schemas.microsoft.com/office/drawing/2014/main" val="20000"/>
                    </a:ext>
                  </a:extLst>
                </a:gridCol>
                <a:gridCol w="1729978">
                  <a:extLst>
                    <a:ext uri="{9D8B030D-6E8A-4147-A177-3AD203B41FA5}">
                      <a16:colId xmlns:a16="http://schemas.microsoft.com/office/drawing/2014/main" val="20001"/>
                    </a:ext>
                  </a:extLst>
                </a:gridCol>
                <a:gridCol w="1729978">
                  <a:extLst>
                    <a:ext uri="{9D8B030D-6E8A-4147-A177-3AD203B41FA5}">
                      <a16:colId xmlns:a16="http://schemas.microsoft.com/office/drawing/2014/main" val="20002"/>
                    </a:ext>
                  </a:extLst>
                </a:gridCol>
                <a:gridCol w="1729978">
                  <a:extLst>
                    <a:ext uri="{9D8B030D-6E8A-4147-A177-3AD203B41FA5}">
                      <a16:colId xmlns:a16="http://schemas.microsoft.com/office/drawing/2014/main" val="20003"/>
                    </a:ext>
                  </a:extLst>
                </a:gridCol>
              </a:tblGrid>
              <a:tr h="207139">
                <a:tc>
                  <a:txBody>
                    <a:bodyPr/>
                    <a:lstStyle/>
                    <a:p>
                      <a:pPr algn="l"/>
                      <a:r>
                        <a:rPr lang="en-US" sz="1200" b="0" dirty="0">
                          <a:effectLst/>
                        </a:rPr>
                        <a:t>2017</a:t>
                      </a:r>
                    </a:p>
                  </a:txBody>
                  <a:tcPr marL="0" marR="0" marT="0" marB="0" anchor="ctr">
                    <a:lnL>
                      <a:noFill/>
                    </a:lnL>
                    <a:lnR>
                      <a:noFill/>
                    </a:lnR>
                    <a:lnT>
                      <a:noFill/>
                    </a:lnT>
                    <a:lnB>
                      <a:noFill/>
                    </a:lnB>
                    <a:solidFill>
                      <a:srgbClr val="FFFFFF"/>
                    </a:solidFill>
                  </a:tcPr>
                </a:tc>
                <a:tc>
                  <a:txBody>
                    <a:bodyPr/>
                    <a:lstStyle/>
                    <a:p>
                      <a:pPr algn="l"/>
                      <a:r>
                        <a:rPr lang="en-US" sz="1200" b="0" dirty="0">
                          <a:effectLst/>
                        </a:rPr>
                        <a:t>Managua, Nicaragua (PSA GT)</a:t>
                      </a:r>
                    </a:p>
                  </a:txBody>
                  <a:tcPr marL="0" marR="0" marT="0" marB="0" anchor="ctr">
                    <a:lnL>
                      <a:noFill/>
                    </a:lnL>
                    <a:lnR>
                      <a:noFill/>
                    </a:lnR>
                    <a:lnT>
                      <a:noFill/>
                    </a:lnT>
                    <a:lnB>
                      <a:noFill/>
                    </a:lnB>
                    <a:solidFill>
                      <a:srgbClr val="FFFFFF"/>
                    </a:solidFill>
                  </a:tcPr>
                </a:tc>
                <a:tc>
                  <a:txBody>
                    <a:bodyPr/>
                    <a:lstStyle/>
                    <a:p>
                      <a:pPr algn="l"/>
                      <a:r>
                        <a:rPr lang="en-US" sz="1200" b="0" dirty="0">
                          <a:effectLst/>
                        </a:rPr>
                        <a:t>August 7-11, 2017</a:t>
                      </a:r>
                    </a:p>
                  </a:txBody>
                  <a:tcPr marL="0" marR="0" marT="0" marB="0" anchor="ctr">
                    <a:lnL>
                      <a:noFill/>
                    </a:lnL>
                    <a:lnR>
                      <a:noFill/>
                    </a:lnR>
                    <a:lnT>
                      <a:noFill/>
                    </a:lnT>
                    <a:lnB>
                      <a:noFill/>
                    </a:lnB>
                    <a:solidFill>
                      <a:srgbClr val="FFFFFF"/>
                    </a:solidFill>
                  </a:tcPr>
                </a:tc>
                <a:tc>
                  <a:txBody>
                    <a:bodyPr/>
                    <a:lstStyle/>
                    <a:p>
                      <a:pPr algn="l"/>
                      <a:r>
                        <a:rPr lang="en-US" sz="1200" b="0" dirty="0">
                          <a:effectLst/>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38093">
                <a:tc>
                  <a:txBody>
                    <a:bodyPr/>
                    <a:lstStyle/>
                    <a:p>
                      <a:pPr algn="l"/>
                      <a:r>
                        <a:rPr lang="en-US" sz="1200" b="0">
                          <a:effectLst/>
                        </a:rPr>
                        <a:t>2017</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a:effectLst/>
                        </a:rPr>
                        <a:t>Kingston, Jamaica (PSA TTT)</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a:effectLst/>
                        </a:rPr>
                        <a:t>August 22-25, 2017</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dirty="0">
                          <a:effectLst/>
                        </a:rPr>
                        <a:t>42</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0001"/>
                  </a:ext>
                </a:extLst>
              </a:tr>
              <a:tr h="207139">
                <a:tc>
                  <a:txBody>
                    <a:bodyPr/>
                    <a:lstStyle/>
                    <a:p>
                      <a:pPr algn="l"/>
                      <a:r>
                        <a:rPr lang="en-US" sz="1200" b="0">
                          <a:effectLst/>
                        </a:rPr>
                        <a:t>2017</a:t>
                      </a:r>
                    </a:p>
                  </a:txBody>
                  <a:tcPr marL="0" marR="0" marT="0" marB="0" anchor="ctr">
                    <a:lnL>
                      <a:noFill/>
                    </a:lnL>
                    <a:lnR>
                      <a:noFill/>
                    </a:lnR>
                    <a:lnT w="9525" cap="flat" cmpd="sng" algn="ctr">
                      <a:solidFill>
                        <a:srgbClr val="CCCCCC"/>
                      </a:solidFill>
                      <a:prstDash val="solid"/>
                      <a:round/>
                      <a:headEnd type="none" w="med" len="med"/>
                      <a:tailEnd type="none" w="med" len="med"/>
                    </a:lnT>
                    <a:lnB>
                      <a:noFill/>
                    </a:lnB>
                    <a:solidFill>
                      <a:srgbClr val="FFFFFF"/>
                    </a:solidFill>
                  </a:tcPr>
                </a:tc>
                <a:tc>
                  <a:txBody>
                    <a:bodyPr/>
                    <a:lstStyle/>
                    <a:p>
                      <a:pPr algn="l"/>
                      <a:r>
                        <a:rPr lang="pt-BR" sz="1200" b="0">
                          <a:effectLst/>
                        </a:rPr>
                        <a:t>Santo Domingo, Dominican Republic (PSA TTT)</a:t>
                      </a:r>
                    </a:p>
                  </a:txBody>
                  <a:tcPr marL="0" marR="0" marT="0" marB="0" anchor="ctr">
                    <a:lnL>
                      <a:noFill/>
                    </a:lnL>
                    <a:lnR>
                      <a:noFill/>
                    </a:lnR>
                    <a:lnT w="9525" cap="flat" cmpd="sng" algn="ctr">
                      <a:solidFill>
                        <a:srgbClr val="CCCCCC"/>
                      </a:solidFill>
                      <a:prstDash val="solid"/>
                      <a:round/>
                      <a:headEnd type="none" w="med" len="med"/>
                      <a:tailEnd type="none" w="med" len="med"/>
                    </a:lnT>
                    <a:lnB>
                      <a:noFill/>
                    </a:lnB>
                    <a:solidFill>
                      <a:srgbClr val="FFFFFF"/>
                    </a:solidFill>
                  </a:tcPr>
                </a:tc>
                <a:tc>
                  <a:txBody>
                    <a:bodyPr/>
                    <a:lstStyle/>
                    <a:p>
                      <a:pPr algn="l"/>
                      <a:r>
                        <a:rPr lang="en-US" sz="1200" b="0">
                          <a:effectLst/>
                        </a:rPr>
                        <a:t>October 16-20, 2017</a:t>
                      </a:r>
                    </a:p>
                  </a:txBody>
                  <a:tcPr marL="0" marR="0" marT="0" marB="0" anchor="ctr">
                    <a:lnL>
                      <a:noFill/>
                    </a:lnL>
                    <a:lnR>
                      <a:noFill/>
                    </a:lnR>
                    <a:lnT w="9525" cap="flat" cmpd="sng" algn="ctr">
                      <a:solidFill>
                        <a:srgbClr val="CCCCCC"/>
                      </a:solidFill>
                      <a:prstDash val="solid"/>
                      <a:round/>
                      <a:headEnd type="none" w="med" len="med"/>
                      <a:tailEnd type="none" w="med" len="med"/>
                    </a:lnT>
                    <a:lnB>
                      <a:noFill/>
                    </a:lnB>
                    <a:solidFill>
                      <a:srgbClr val="FFFFFF"/>
                    </a:solidFill>
                  </a:tcPr>
                </a:tc>
                <a:tc>
                  <a:txBody>
                    <a:bodyPr/>
                    <a:lstStyle/>
                    <a:p>
                      <a:pPr algn="l"/>
                      <a:r>
                        <a:rPr lang="en-US" sz="1200" b="0" dirty="0">
                          <a:effectLst/>
                        </a:rPr>
                        <a:t>32</a:t>
                      </a:r>
                    </a:p>
                  </a:txBody>
                  <a:tcPr marL="0" marR="0" marT="0" marB="0" anchor="ctr">
                    <a:lnL>
                      <a:noFill/>
                    </a:lnL>
                    <a:lnR>
                      <a:noFill/>
                    </a:lnR>
                    <a:lnT w="9525"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2"/>
                  </a:ext>
                </a:extLst>
              </a:tr>
              <a:tr h="207139">
                <a:tc>
                  <a:txBody>
                    <a:bodyPr/>
                    <a:lstStyle/>
                    <a:p>
                      <a:pPr algn="l"/>
                      <a:r>
                        <a:rPr lang="en-US" sz="1200" b="0">
                          <a:effectLst/>
                        </a:rPr>
                        <a:t>2017</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a:effectLst/>
                        </a:rPr>
                        <a:t>Guatemala City, Guatemala (PSA TTT)</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a:effectLst/>
                        </a:rPr>
                        <a:t>October 24-27, 2017</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a:effectLst/>
                        </a:rPr>
                        <a:t>30</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0003"/>
                  </a:ext>
                </a:extLst>
              </a:tr>
              <a:tr h="138093">
                <a:tc>
                  <a:txBody>
                    <a:bodyPr/>
                    <a:lstStyle/>
                    <a:p>
                      <a:pPr algn="l"/>
                      <a:r>
                        <a:rPr lang="en-US" sz="1200" b="0">
                          <a:effectLst/>
                        </a:rPr>
                        <a:t>2017</a:t>
                      </a:r>
                    </a:p>
                  </a:txBody>
                  <a:tcPr marL="0" marR="0" marT="0" marB="0" anchor="ctr">
                    <a:lnL>
                      <a:noFill/>
                    </a:lnL>
                    <a:lnR>
                      <a:noFill/>
                    </a:lnR>
                    <a:lnT w="9525" cap="flat" cmpd="sng" algn="ctr">
                      <a:solidFill>
                        <a:srgbClr val="CCCCCC"/>
                      </a:solidFill>
                      <a:prstDash val="solid"/>
                      <a:round/>
                      <a:headEnd type="none" w="med" len="med"/>
                      <a:tailEnd type="none" w="med" len="med"/>
                    </a:lnT>
                    <a:lnB>
                      <a:noFill/>
                    </a:lnB>
                    <a:solidFill>
                      <a:srgbClr val="FFFFFF"/>
                    </a:solidFill>
                  </a:tcPr>
                </a:tc>
                <a:tc>
                  <a:txBody>
                    <a:bodyPr/>
                    <a:lstStyle/>
                    <a:p>
                      <a:pPr algn="l"/>
                      <a:r>
                        <a:rPr lang="en-US" sz="1200" b="0">
                          <a:effectLst/>
                        </a:rPr>
                        <a:t>Lima, Peru (PSA TTT)</a:t>
                      </a:r>
                    </a:p>
                  </a:txBody>
                  <a:tcPr marL="0" marR="0" marT="0" marB="0" anchor="ctr">
                    <a:lnL>
                      <a:noFill/>
                    </a:lnL>
                    <a:lnR>
                      <a:noFill/>
                    </a:lnR>
                    <a:lnT w="9525" cap="flat" cmpd="sng" algn="ctr">
                      <a:solidFill>
                        <a:srgbClr val="CCCCCC"/>
                      </a:solidFill>
                      <a:prstDash val="solid"/>
                      <a:round/>
                      <a:headEnd type="none" w="med" len="med"/>
                      <a:tailEnd type="none" w="med" len="med"/>
                    </a:lnT>
                    <a:lnB>
                      <a:noFill/>
                    </a:lnB>
                    <a:solidFill>
                      <a:srgbClr val="FFFFFF"/>
                    </a:solidFill>
                  </a:tcPr>
                </a:tc>
                <a:tc>
                  <a:txBody>
                    <a:bodyPr/>
                    <a:lstStyle/>
                    <a:p>
                      <a:pPr algn="l"/>
                      <a:r>
                        <a:rPr lang="en-US" sz="1200" b="0">
                          <a:effectLst/>
                        </a:rPr>
                        <a:t>November 7-10, 2017</a:t>
                      </a:r>
                    </a:p>
                  </a:txBody>
                  <a:tcPr marL="0" marR="0" marT="0" marB="0" anchor="ctr">
                    <a:lnL>
                      <a:noFill/>
                    </a:lnL>
                    <a:lnR>
                      <a:noFill/>
                    </a:lnR>
                    <a:lnT w="9525" cap="flat" cmpd="sng" algn="ctr">
                      <a:solidFill>
                        <a:srgbClr val="CCCCCC"/>
                      </a:solidFill>
                      <a:prstDash val="solid"/>
                      <a:round/>
                      <a:headEnd type="none" w="med" len="med"/>
                      <a:tailEnd type="none" w="med" len="med"/>
                    </a:lnT>
                    <a:lnB>
                      <a:noFill/>
                    </a:lnB>
                    <a:solidFill>
                      <a:srgbClr val="FFFFFF"/>
                    </a:solidFill>
                  </a:tcPr>
                </a:tc>
                <a:tc>
                  <a:txBody>
                    <a:bodyPr/>
                    <a:lstStyle/>
                    <a:p>
                      <a:pPr algn="l"/>
                      <a:r>
                        <a:rPr lang="en-US" sz="1200" b="0">
                          <a:effectLst/>
                        </a:rPr>
                        <a:t>36</a:t>
                      </a:r>
                    </a:p>
                  </a:txBody>
                  <a:tcPr marL="0" marR="0" marT="0" marB="0" anchor="ctr">
                    <a:lnL>
                      <a:noFill/>
                    </a:lnL>
                    <a:lnR>
                      <a:noFill/>
                    </a:lnR>
                    <a:lnT w="9525"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4"/>
                  </a:ext>
                </a:extLst>
              </a:tr>
              <a:tr h="207139">
                <a:tc>
                  <a:txBody>
                    <a:bodyPr/>
                    <a:lstStyle/>
                    <a:p>
                      <a:pPr algn="l"/>
                      <a:r>
                        <a:rPr lang="en-US" sz="1200" b="0">
                          <a:effectLst/>
                        </a:rPr>
                        <a:t>2018</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dirty="0">
                          <a:effectLst/>
                        </a:rPr>
                        <a:t>Tegucigalpa, Honduras (PSA TTT)</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a:effectLst/>
                        </a:rPr>
                        <a:t>March 6-9, 2018</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dirty="0">
                          <a:effectLst/>
                        </a:rPr>
                        <a:t> </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9197270"/>
              </p:ext>
            </p:extLst>
          </p:nvPr>
        </p:nvGraphicFramePr>
        <p:xfrm>
          <a:off x="1328708" y="5867400"/>
          <a:ext cx="6931847" cy="731520"/>
        </p:xfrm>
        <a:graphic>
          <a:graphicData uri="http://schemas.openxmlformats.org/drawingml/2006/table">
            <a:tbl>
              <a:tblPr/>
              <a:tblGrid>
                <a:gridCol w="1626659">
                  <a:extLst>
                    <a:ext uri="{9D8B030D-6E8A-4147-A177-3AD203B41FA5}">
                      <a16:colId xmlns:a16="http://schemas.microsoft.com/office/drawing/2014/main" val="20000"/>
                    </a:ext>
                  </a:extLst>
                </a:gridCol>
                <a:gridCol w="2652594">
                  <a:extLst>
                    <a:ext uri="{9D8B030D-6E8A-4147-A177-3AD203B41FA5}">
                      <a16:colId xmlns:a16="http://schemas.microsoft.com/office/drawing/2014/main" val="20001"/>
                    </a:ext>
                  </a:extLst>
                </a:gridCol>
                <a:gridCol w="2652594">
                  <a:extLst>
                    <a:ext uri="{9D8B030D-6E8A-4147-A177-3AD203B41FA5}">
                      <a16:colId xmlns:a16="http://schemas.microsoft.com/office/drawing/2014/main" val="20002"/>
                    </a:ext>
                  </a:extLst>
                </a:gridCol>
              </a:tblGrid>
              <a:tr h="57101">
                <a:tc>
                  <a:txBody>
                    <a:bodyPr/>
                    <a:lstStyle/>
                    <a:p>
                      <a:pPr algn="l"/>
                      <a:r>
                        <a:rPr lang="en-US" sz="1200" b="0" dirty="0">
                          <a:effectLst/>
                        </a:rPr>
                        <a:t>2018</a:t>
                      </a:r>
                    </a:p>
                  </a:txBody>
                  <a:tcPr marL="0" marR="0" marT="0" marB="0" anchor="ctr">
                    <a:lnL>
                      <a:noFill/>
                    </a:lnL>
                    <a:lnR>
                      <a:noFill/>
                    </a:lnR>
                    <a:lnT>
                      <a:noFill/>
                    </a:lnT>
                    <a:lnB>
                      <a:noFill/>
                    </a:lnB>
                    <a:solidFill>
                      <a:srgbClr val="FFFFFF"/>
                    </a:solidFill>
                  </a:tcPr>
                </a:tc>
                <a:tc>
                  <a:txBody>
                    <a:bodyPr/>
                    <a:lstStyle/>
                    <a:p>
                      <a:pPr algn="l"/>
                      <a:r>
                        <a:rPr lang="en-US" sz="1200" b="0" dirty="0">
                          <a:effectLst/>
                        </a:rPr>
                        <a:t>San Luis Potosi, Mexico</a:t>
                      </a:r>
                    </a:p>
                  </a:txBody>
                  <a:tcPr marL="0" marR="0" marT="0" marB="0" anchor="ctr">
                    <a:lnL>
                      <a:noFill/>
                    </a:lnL>
                    <a:lnR>
                      <a:noFill/>
                    </a:lnR>
                    <a:lnT>
                      <a:noFill/>
                    </a:lnT>
                    <a:lnB>
                      <a:noFill/>
                    </a:lnB>
                    <a:solidFill>
                      <a:srgbClr val="FFFFFF"/>
                    </a:solidFill>
                  </a:tcPr>
                </a:tc>
                <a:tc>
                  <a:txBody>
                    <a:bodyPr/>
                    <a:lstStyle/>
                    <a:p>
                      <a:pPr algn="l"/>
                      <a:r>
                        <a:rPr lang="en-US" sz="1200" b="0" dirty="0">
                          <a:effectLst/>
                        </a:rPr>
                        <a:t>May 31 - June </a:t>
                      </a:r>
                      <a:r>
                        <a:rPr lang="en-US" sz="1200" b="0" dirty="0" smtClean="0">
                          <a:effectLst/>
                        </a:rPr>
                        <a:t>3 (2 individuals from each state)</a:t>
                      </a:r>
                      <a:endParaRPr lang="en-US" sz="1200" b="0" dirty="0">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0"/>
                  </a:ext>
                </a:extLst>
              </a:tr>
              <a:tr h="177349">
                <a:tc>
                  <a:txBody>
                    <a:bodyPr/>
                    <a:lstStyle/>
                    <a:p>
                      <a:pPr algn="l"/>
                      <a:r>
                        <a:rPr lang="en-US" sz="1200" b="0">
                          <a:effectLst/>
                        </a:rPr>
                        <a:t>2018</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a:effectLst/>
                        </a:rPr>
                        <a:t>San José, Costa Rica</a:t>
                      </a: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tc>
                  <a:txBody>
                    <a:bodyPr/>
                    <a:lstStyle/>
                    <a:p>
                      <a:pPr algn="l"/>
                      <a:r>
                        <a:rPr lang="en-US" sz="1200" b="0" dirty="0">
                          <a:effectLst/>
                        </a:rPr>
                        <a:t>August </a:t>
                      </a:r>
                      <a:r>
                        <a:rPr lang="en-US" sz="1200" b="0" dirty="0" smtClean="0">
                          <a:effectLst/>
                        </a:rPr>
                        <a:t>6-10 (4-5 individuals from 16 countries)</a:t>
                      </a:r>
                      <a:endParaRPr lang="en-US" sz="1200" b="0" dirty="0">
                        <a:effectLst/>
                      </a:endParaRPr>
                    </a:p>
                  </a:txBody>
                  <a:tcPr marL="0" marR="0" marT="0" marB="0" anchor="ctr">
                    <a:lnL>
                      <a:noFill/>
                    </a:lnL>
                    <a:lnR>
                      <a:noFill/>
                    </a:lnR>
                    <a:lnT>
                      <a:noFill/>
                    </a:lnT>
                    <a:lnB w="9525" cap="flat" cmpd="sng" algn="ctr">
                      <a:solidFill>
                        <a:srgbClr val="CCCCCC"/>
                      </a:solidFill>
                      <a:prstDash val="solid"/>
                      <a:round/>
                      <a:headEnd type="none" w="med" len="med"/>
                      <a:tailEnd type="none" w="med" len="med"/>
                    </a:lnB>
                    <a:solidFill>
                      <a:srgbClr val="EEEEE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953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solidFill>
                  <a:schemeClr val="tx2"/>
                </a:solidFill>
              </a:rPr>
              <a:t>Measures of </a:t>
            </a:r>
            <a:r>
              <a:rPr lang="en-US" sz="2800" dirty="0">
                <a:solidFill>
                  <a:schemeClr val="tx2"/>
                </a:solidFill>
              </a:rPr>
              <a:t>I</a:t>
            </a:r>
            <a:r>
              <a:rPr lang="en-US" sz="2800" dirty="0" smtClean="0">
                <a:solidFill>
                  <a:schemeClr val="tx2"/>
                </a:solidFill>
              </a:rPr>
              <a:t>mmediate Impact of GAP trainings (Process)</a:t>
            </a:r>
            <a:endParaRPr lang="en-US" sz="2800" dirty="0">
              <a:solidFill>
                <a:schemeClr val="tx2"/>
              </a:solidFill>
            </a:endParaRPr>
          </a:p>
        </p:txBody>
      </p:sp>
      <p:sp>
        <p:nvSpPr>
          <p:cNvPr id="6" name="Content Placeholder 5"/>
          <p:cNvSpPr>
            <a:spLocks noGrp="1"/>
          </p:cNvSpPr>
          <p:nvPr>
            <p:ph idx="1"/>
          </p:nvPr>
        </p:nvSpPr>
        <p:spPr>
          <a:xfrm>
            <a:off x="457200" y="1600202"/>
            <a:ext cx="8534400" cy="4800598"/>
          </a:xfrm>
          <a:solidFill>
            <a:schemeClr val="accent1">
              <a:lumMod val="40000"/>
              <a:lumOff val="60000"/>
            </a:schemeClr>
          </a:solidFill>
        </p:spPr>
        <p:txBody>
          <a:bodyPr vert="horz" lIns="91440" tIns="45720" rIns="91440" bIns="45720" rtlCol="0">
            <a:noAutofit/>
          </a:bodyPr>
          <a:lstStyle/>
          <a:p>
            <a:r>
              <a:rPr lang="en-US" sz="2000" dirty="0" smtClean="0"/>
              <a:t>95% satisfied </a:t>
            </a:r>
            <a:r>
              <a:rPr lang="en-US" sz="2000" dirty="0"/>
              <a:t>with the </a:t>
            </a:r>
            <a:r>
              <a:rPr lang="en-US" sz="2000" dirty="0" smtClean="0"/>
              <a:t>training </a:t>
            </a:r>
          </a:p>
          <a:p>
            <a:endParaRPr lang="en-US" sz="2000" dirty="0"/>
          </a:p>
          <a:p>
            <a:r>
              <a:rPr lang="en-US" sz="2000" dirty="0"/>
              <a:t>P</a:t>
            </a:r>
            <a:r>
              <a:rPr lang="en-US" sz="2000" dirty="0" smtClean="0"/>
              <a:t>articipants </a:t>
            </a:r>
            <a:r>
              <a:rPr lang="en-US" sz="2000" dirty="0"/>
              <a:t>earned higher average scores in post-tests than in </a:t>
            </a:r>
            <a:r>
              <a:rPr lang="en-US" sz="2000" dirty="0" smtClean="0"/>
              <a:t>pre-tests</a:t>
            </a:r>
          </a:p>
          <a:p>
            <a:pPr lvl="1"/>
            <a:r>
              <a:rPr lang="en-US" sz="2000" dirty="0">
                <a:solidFill>
                  <a:schemeClr val="accent1"/>
                </a:solidFill>
              </a:rPr>
              <a:t>i</a:t>
            </a:r>
            <a:r>
              <a:rPr lang="en-US" sz="2000" dirty="0" smtClean="0">
                <a:solidFill>
                  <a:schemeClr val="accent1"/>
                </a:solidFill>
              </a:rPr>
              <a:t>ndicates an </a:t>
            </a:r>
            <a:r>
              <a:rPr lang="en-US" sz="2000" dirty="0">
                <a:solidFill>
                  <a:schemeClr val="accent1"/>
                </a:solidFill>
              </a:rPr>
              <a:t>overall improvement in </a:t>
            </a:r>
            <a:r>
              <a:rPr lang="en-US" sz="2000" dirty="0" smtClean="0">
                <a:solidFill>
                  <a:schemeClr val="accent1"/>
                </a:solidFill>
              </a:rPr>
              <a:t>factual knowledge</a:t>
            </a:r>
          </a:p>
          <a:p>
            <a:pPr lvl="1"/>
            <a:endParaRPr lang="en-US" sz="2000" dirty="0">
              <a:solidFill>
                <a:schemeClr val="accent1"/>
              </a:solidFill>
            </a:endParaRPr>
          </a:p>
          <a:p>
            <a:r>
              <a:rPr lang="en-US" sz="2000" dirty="0"/>
              <a:t>Post score standard deviation was also lower than that of the pre </a:t>
            </a:r>
            <a:r>
              <a:rPr lang="en-US" sz="2000" dirty="0" smtClean="0"/>
              <a:t>score</a:t>
            </a:r>
          </a:p>
          <a:p>
            <a:pPr lvl="1"/>
            <a:r>
              <a:rPr lang="en-US" sz="2000" dirty="0" smtClean="0">
                <a:solidFill>
                  <a:schemeClr val="accent1"/>
                </a:solidFill>
              </a:rPr>
              <a:t>indicates </a:t>
            </a:r>
            <a:r>
              <a:rPr lang="en-US" sz="2000" dirty="0">
                <a:solidFill>
                  <a:schemeClr val="accent1"/>
                </a:solidFill>
              </a:rPr>
              <a:t>participants’ factual knowledge became more aligned </a:t>
            </a:r>
            <a:r>
              <a:rPr lang="en-US" sz="2000" dirty="0" smtClean="0">
                <a:solidFill>
                  <a:schemeClr val="accent1"/>
                </a:solidFill>
              </a:rPr>
              <a:t>between </a:t>
            </a:r>
            <a:r>
              <a:rPr lang="en-US" sz="2000" dirty="0">
                <a:solidFill>
                  <a:schemeClr val="accent1"/>
                </a:solidFill>
              </a:rPr>
              <a:t>the two groups after the </a:t>
            </a:r>
            <a:r>
              <a:rPr lang="en-US" sz="2000" dirty="0" smtClean="0">
                <a:solidFill>
                  <a:schemeClr val="accent1"/>
                </a:solidFill>
              </a:rPr>
              <a:t>training </a:t>
            </a:r>
            <a:endParaRPr lang="en-US" sz="2000" dirty="0">
              <a:solidFill>
                <a:schemeClr val="accent1"/>
              </a:solidFill>
            </a:endParaRPr>
          </a:p>
          <a:p>
            <a:endParaRPr lang="en-US" sz="2000" dirty="0" smtClean="0"/>
          </a:p>
          <a:p>
            <a:r>
              <a:rPr lang="en-US" sz="2000" dirty="0" smtClean="0"/>
              <a:t>Statistical </a:t>
            </a:r>
            <a:r>
              <a:rPr lang="en-US" sz="2000" dirty="0"/>
              <a:t>analysis of the test scores and score improvements after training addressed </a:t>
            </a:r>
            <a:r>
              <a:rPr lang="en-US" sz="2000" u="sng" dirty="0"/>
              <a:t>some of the concerns about adapting trainings to international participants and points to potential improvement and training emphasis in the </a:t>
            </a:r>
            <a:r>
              <a:rPr lang="en-US" sz="2000" u="sng" dirty="0" smtClean="0"/>
              <a:t>future</a:t>
            </a:r>
            <a:endParaRPr lang="en-US" sz="2000" u="sng" dirty="0"/>
          </a:p>
          <a:p>
            <a:endParaRPr lang="en-US" sz="2000" dirty="0"/>
          </a:p>
        </p:txBody>
      </p:sp>
    </p:spTree>
    <p:extLst>
      <p:ext uri="{BB962C8B-B14F-4D97-AF65-F5344CB8AC3E}">
        <p14:creationId xmlns:p14="http://schemas.microsoft.com/office/powerpoint/2010/main" val="1629463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rPr>
              <a:t>Caveats of Analysis</a:t>
            </a:r>
            <a:endParaRPr lang="en-US" sz="2800" dirty="0">
              <a:solidFill>
                <a:schemeClr val="tx2"/>
              </a:solidFill>
            </a:endParaRPr>
          </a:p>
        </p:txBody>
      </p:sp>
      <p:sp>
        <p:nvSpPr>
          <p:cNvPr id="3" name="Content Placeholder 2"/>
          <p:cNvSpPr>
            <a:spLocks noGrp="1"/>
          </p:cNvSpPr>
          <p:nvPr>
            <p:ph idx="1"/>
          </p:nvPr>
        </p:nvSpPr>
        <p:spPr>
          <a:xfrm>
            <a:off x="447101" y="1295400"/>
            <a:ext cx="8229600" cy="5029200"/>
          </a:xfrm>
          <a:solidFill>
            <a:schemeClr val="accent1">
              <a:lumMod val="40000"/>
              <a:lumOff val="60000"/>
            </a:schemeClr>
          </a:solidFill>
        </p:spPr>
        <p:txBody>
          <a:bodyPr vert="horz" lIns="91440" tIns="45720" rIns="91440" bIns="45720" rtlCol="0">
            <a:noAutofit/>
          </a:bodyPr>
          <a:lstStyle/>
          <a:p>
            <a:r>
              <a:rPr lang="en-US" sz="2000" dirty="0"/>
              <a:t>Sample size is </a:t>
            </a:r>
            <a:r>
              <a:rPr lang="en-US" sz="2000" dirty="0" smtClean="0"/>
              <a:t>small</a:t>
            </a:r>
            <a:endParaRPr lang="en-US" sz="2000" dirty="0"/>
          </a:p>
          <a:p>
            <a:pPr lvl="1"/>
            <a:r>
              <a:rPr lang="en-US" sz="1800" dirty="0"/>
              <a:t>Going forward focus </a:t>
            </a:r>
            <a:r>
              <a:rPr lang="en-US" sz="1800" dirty="0" smtClean="0"/>
              <a:t>is </a:t>
            </a:r>
            <a:r>
              <a:rPr lang="en-US" sz="1800" dirty="0"/>
              <a:t>on Alliance training associated with the </a:t>
            </a:r>
            <a:r>
              <a:rPr lang="en-US" sz="1800" dirty="0" smtClean="0"/>
              <a:t>Produce Rule</a:t>
            </a:r>
            <a:endParaRPr lang="en-US" sz="1800" dirty="0"/>
          </a:p>
          <a:p>
            <a:r>
              <a:rPr lang="en-US" sz="2000" dirty="0"/>
              <a:t>We are using test results and changes </a:t>
            </a:r>
            <a:r>
              <a:rPr lang="en-US" sz="2000" dirty="0" smtClean="0"/>
              <a:t>as </a:t>
            </a:r>
            <a:r>
              <a:rPr lang="en-US" sz="2000" dirty="0"/>
              <a:t>a </a:t>
            </a:r>
            <a:r>
              <a:rPr lang="en-US" sz="2000" dirty="0" smtClean="0"/>
              <a:t>metric</a:t>
            </a:r>
            <a:r>
              <a:rPr lang="en-US" sz="2400" dirty="0" smtClean="0"/>
              <a:t> </a:t>
            </a:r>
            <a:endParaRPr lang="en-US" sz="2400" dirty="0"/>
          </a:p>
          <a:p>
            <a:pPr lvl="1"/>
            <a:r>
              <a:rPr lang="en-US" sz="1800" dirty="0"/>
              <a:t>Test taking is not the only measure of </a:t>
            </a:r>
            <a:r>
              <a:rPr lang="en-US" sz="1800" dirty="0" smtClean="0"/>
              <a:t>learning  </a:t>
            </a:r>
            <a:endParaRPr lang="en-US" sz="1800" dirty="0"/>
          </a:p>
          <a:p>
            <a:pPr lvl="1"/>
            <a:r>
              <a:rPr lang="en-US" sz="1800" dirty="0"/>
              <a:t>Continual monitoring and evaluation are needed to provide more evidence to the </a:t>
            </a:r>
            <a:r>
              <a:rPr lang="en-US" sz="1800" dirty="0" smtClean="0"/>
              <a:t>initial results </a:t>
            </a:r>
            <a:r>
              <a:rPr lang="en-US" sz="1800" dirty="0"/>
              <a:t>and to </a:t>
            </a:r>
            <a:r>
              <a:rPr lang="en-US" sz="1800" dirty="0" smtClean="0"/>
              <a:t>answer </a:t>
            </a:r>
            <a:r>
              <a:rPr lang="en-US" sz="1800" dirty="0"/>
              <a:t>questions </a:t>
            </a:r>
            <a:endParaRPr lang="en-US" sz="1800" dirty="0" smtClean="0"/>
          </a:p>
          <a:p>
            <a:pPr lvl="2"/>
            <a:r>
              <a:rPr lang="en-US" sz="1400" dirty="0" smtClean="0"/>
              <a:t>Do different </a:t>
            </a:r>
            <a:r>
              <a:rPr lang="en-US" sz="1400" dirty="0"/>
              <a:t>country selection mechanisms affect training effectiveness through trainee </a:t>
            </a:r>
            <a:r>
              <a:rPr lang="en-US" sz="1400" dirty="0" smtClean="0"/>
              <a:t>motivation?</a:t>
            </a:r>
            <a:endParaRPr lang="en-US" sz="1400" dirty="0"/>
          </a:p>
          <a:p>
            <a:r>
              <a:rPr lang="en-US" sz="2000" dirty="0"/>
              <a:t>M</a:t>
            </a:r>
            <a:r>
              <a:rPr lang="en-US" sz="2000" dirty="0" smtClean="0"/>
              <a:t>edium-term effects -  need to strengthen relationship with country partners so as to get better response rates on following up surveys</a:t>
            </a:r>
          </a:p>
          <a:p>
            <a:pPr lvl="1"/>
            <a:r>
              <a:rPr lang="en-US" sz="1600" dirty="0"/>
              <a:t>~35-50% response rate with help of instructors; higher response rate from those whose funding is outside the Cooperative </a:t>
            </a:r>
            <a:r>
              <a:rPr lang="en-US" sz="1600" dirty="0" smtClean="0"/>
              <a:t>Agreement</a:t>
            </a:r>
          </a:p>
          <a:p>
            <a:pPr lvl="1"/>
            <a:r>
              <a:rPr lang="en-US" sz="1600" dirty="0"/>
              <a:t>Suggest the helping with the follow-up M&amp;E becomes a requirement of having </a:t>
            </a:r>
            <a:r>
              <a:rPr lang="en-US" sz="1600" dirty="0" smtClean="0"/>
              <a:t>training</a:t>
            </a:r>
            <a:endParaRPr lang="en-US" sz="2000" dirty="0" smtClean="0"/>
          </a:p>
          <a:p>
            <a:r>
              <a:rPr lang="en-US" sz="2000" dirty="0" smtClean="0"/>
              <a:t>Long term impacts - gathering </a:t>
            </a:r>
            <a:r>
              <a:rPr lang="en-US" sz="2000" dirty="0"/>
              <a:t>secondary data to estimate long-term impacts are </a:t>
            </a:r>
            <a:endParaRPr lang="en-US" sz="2000" dirty="0" smtClean="0"/>
          </a:p>
          <a:p>
            <a:endParaRPr lang="en-US" sz="2000" dirty="0"/>
          </a:p>
        </p:txBody>
      </p:sp>
    </p:spTree>
    <p:extLst>
      <p:ext uri="{BB962C8B-B14F-4D97-AF65-F5344CB8AC3E}">
        <p14:creationId xmlns:p14="http://schemas.microsoft.com/office/powerpoint/2010/main" val="285933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solidFill>
              </a:rPr>
              <a:t>What Makes a Collaborative </a:t>
            </a:r>
            <a:r>
              <a:rPr lang="en-US" sz="2800" dirty="0">
                <a:solidFill>
                  <a:schemeClr val="tx2"/>
                </a:solidFill>
              </a:rPr>
              <a:t>Training </a:t>
            </a:r>
            <a:r>
              <a:rPr lang="en-US" sz="2800" dirty="0" smtClean="0">
                <a:solidFill>
                  <a:schemeClr val="tx2"/>
                </a:solidFill>
              </a:rPr>
              <a:t>Initiative?</a:t>
            </a:r>
            <a:endParaRPr lang="en-US" sz="2800" dirty="0">
              <a:solidFill>
                <a:schemeClr val="tx2"/>
              </a:solidFill>
            </a:endParaRPr>
          </a:p>
        </p:txBody>
      </p:sp>
      <p:sp>
        <p:nvSpPr>
          <p:cNvPr id="3" name="Content Placeholder 2"/>
          <p:cNvSpPr>
            <a:spLocks noGrp="1"/>
          </p:cNvSpPr>
          <p:nvPr>
            <p:ph idx="1"/>
          </p:nvPr>
        </p:nvSpPr>
        <p:spPr>
          <a:xfrm>
            <a:off x="381000" y="1219200"/>
            <a:ext cx="8229600" cy="5105398"/>
          </a:xfrm>
          <a:solidFill>
            <a:schemeClr val="accent1">
              <a:lumMod val="40000"/>
              <a:lumOff val="60000"/>
            </a:schemeClr>
          </a:solidFill>
        </p:spPr>
        <p:txBody>
          <a:bodyPr vert="horz" lIns="91440" tIns="45720" rIns="91440" bIns="45720" rtlCol="0">
            <a:noAutofit/>
          </a:bodyPr>
          <a:lstStyle/>
          <a:p>
            <a:r>
              <a:rPr lang="en-US" sz="2000" dirty="0"/>
              <a:t>Agreements (</a:t>
            </a:r>
            <a:r>
              <a:rPr lang="en-US" sz="2000" dirty="0" smtClean="0"/>
              <a:t>JIFSAN </a:t>
            </a:r>
            <a:r>
              <a:rPr lang="en-US" sz="2000" dirty="0"/>
              <a:t>and country </a:t>
            </a:r>
            <a:r>
              <a:rPr lang="en-US" sz="2000" dirty="0" smtClean="0"/>
              <a:t>partners) to </a:t>
            </a:r>
            <a:r>
              <a:rPr lang="en-US" sz="2000" dirty="0"/>
              <a:t>provide a sustainable partnership that </a:t>
            </a:r>
            <a:r>
              <a:rPr lang="en-US" sz="2000" dirty="0" smtClean="0"/>
              <a:t>will result </a:t>
            </a:r>
            <a:r>
              <a:rPr lang="en-US" sz="2000" dirty="0"/>
              <a:t>in scaled up food safety </a:t>
            </a:r>
            <a:r>
              <a:rPr lang="en-US" sz="2000" dirty="0" smtClean="0"/>
              <a:t>training in virtual centers housed within the partner institute</a:t>
            </a:r>
            <a:endParaRPr lang="en-US" sz="2000" dirty="0"/>
          </a:p>
          <a:p>
            <a:pPr lvl="1"/>
            <a:r>
              <a:rPr lang="en-US" sz="1800" dirty="0"/>
              <a:t>JIFSAN works with countries to identify and obtain support from local partners </a:t>
            </a:r>
            <a:r>
              <a:rPr lang="en-US" sz="1800" dirty="0" smtClean="0"/>
              <a:t>(government</a:t>
            </a:r>
            <a:r>
              <a:rPr lang="en-US" sz="1800" dirty="0"/>
              <a:t>, industry, academia, and local </a:t>
            </a:r>
            <a:r>
              <a:rPr lang="en-US" sz="1800" dirty="0" smtClean="0"/>
              <a:t>institutions) </a:t>
            </a:r>
            <a:endParaRPr lang="en-US" sz="1800" dirty="0"/>
          </a:p>
          <a:p>
            <a:pPr lvl="1"/>
            <a:r>
              <a:rPr lang="en-US" sz="1800" dirty="0"/>
              <a:t>Local partners are responsible for utilizing existing resources and developing a business plan that includes fundraising with other </a:t>
            </a:r>
            <a:r>
              <a:rPr lang="en-US" sz="1800" dirty="0" smtClean="0"/>
              <a:t>entities </a:t>
            </a:r>
            <a:endParaRPr lang="en-US" sz="1800" dirty="0"/>
          </a:p>
          <a:p>
            <a:pPr lvl="2"/>
            <a:r>
              <a:rPr lang="en-US" sz="1600" dirty="0"/>
              <a:t>R</a:t>
            </a:r>
            <a:r>
              <a:rPr lang="en-US" sz="1600" dirty="0" smtClean="0"/>
              <a:t>esponsible </a:t>
            </a:r>
            <a:r>
              <a:rPr lang="en-US" sz="1600" dirty="0"/>
              <a:t>for identifying individuals </a:t>
            </a:r>
            <a:r>
              <a:rPr lang="en-US" sz="1600" dirty="0" smtClean="0"/>
              <a:t>to </a:t>
            </a:r>
            <a:r>
              <a:rPr lang="en-US" sz="1600" dirty="0"/>
              <a:t>become lead </a:t>
            </a:r>
            <a:r>
              <a:rPr lang="en-US" sz="1600" dirty="0" smtClean="0"/>
              <a:t>trainers </a:t>
            </a:r>
            <a:endParaRPr lang="en-US" sz="1600" dirty="0"/>
          </a:p>
          <a:p>
            <a:pPr lvl="2"/>
            <a:r>
              <a:rPr lang="en-US" sz="1600" dirty="0"/>
              <a:t>L</a:t>
            </a:r>
            <a:r>
              <a:rPr lang="en-US" sz="1600" dirty="0" smtClean="0"/>
              <a:t>ead </a:t>
            </a:r>
            <a:r>
              <a:rPr lang="en-US" sz="1600" dirty="0"/>
              <a:t>trainers </a:t>
            </a:r>
            <a:r>
              <a:rPr lang="en-US" sz="1600" dirty="0" smtClean="0"/>
              <a:t>adapt training </a:t>
            </a:r>
            <a:r>
              <a:rPr lang="en-US" sz="1600" dirty="0"/>
              <a:t>material to the needs of </a:t>
            </a:r>
            <a:r>
              <a:rPr lang="en-US" sz="1600" dirty="0" smtClean="0"/>
              <a:t>their countries </a:t>
            </a:r>
            <a:r>
              <a:rPr lang="en-US" sz="1600" dirty="0"/>
              <a:t>supply chains and help disseminate it throughout the country via ‘multiplier’ </a:t>
            </a:r>
            <a:r>
              <a:rPr lang="en-US" sz="1600" dirty="0" smtClean="0"/>
              <a:t>trainings </a:t>
            </a:r>
            <a:endParaRPr lang="en-US" sz="1600" dirty="0"/>
          </a:p>
          <a:p>
            <a:pPr lvl="2"/>
            <a:r>
              <a:rPr lang="en-US" sz="1600" dirty="0"/>
              <a:t>After lead trainers are trained, JIFSAN instructors may return to the country to assist in the delivery of multiplier trainings, but the goal is for the country to take </a:t>
            </a:r>
            <a:r>
              <a:rPr lang="en-US" sz="1600" dirty="0" smtClean="0"/>
              <a:t>ownership </a:t>
            </a:r>
            <a:endParaRPr lang="en-US" sz="1600" dirty="0"/>
          </a:p>
          <a:p>
            <a:pPr lvl="2"/>
            <a:r>
              <a:rPr lang="en-US" sz="1600" dirty="0"/>
              <a:t>Over time, </a:t>
            </a:r>
            <a:r>
              <a:rPr lang="en-US" sz="1600" dirty="0" smtClean="0"/>
              <a:t>the role </a:t>
            </a:r>
            <a:r>
              <a:rPr lang="en-US" sz="1600" dirty="0"/>
              <a:t>of </a:t>
            </a:r>
            <a:r>
              <a:rPr lang="en-US" sz="1600" dirty="0" smtClean="0"/>
              <a:t>JIFSAN declines</a:t>
            </a:r>
            <a:r>
              <a:rPr lang="en-US" sz="1600" dirty="0"/>
              <a:t> </a:t>
            </a:r>
            <a:r>
              <a:rPr lang="en-US" sz="1600" dirty="0" smtClean="0"/>
              <a:t>and </a:t>
            </a:r>
            <a:r>
              <a:rPr lang="en-US" sz="1600" dirty="0"/>
              <a:t>JIFSAN serves in more of an advisory capacity </a:t>
            </a:r>
            <a:r>
              <a:rPr lang="en-US" sz="1600" dirty="0" smtClean="0"/>
              <a:t>role </a:t>
            </a:r>
            <a:endParaRPr lang="en-US" sz="1600" dirty="0"/>
          </a:p>
          <a:p>
            <a:pPr marL="457200" lvl="1" indent="0">
              <a:buNone/>
            </a:pPr>
            <a:endParaRPr lang="en-US" sz="1800" dirty="0"/>
          </a:p>
        </p:txBody>
      </p:sp>
    </p:spTree>
    <p:extLst>
      <p:ext uri="{BB962C8B-B14F-4D97-AF65-F5344CB8AC3E}">
        <p14:creationId xmlns:p14="http://schemas.microsoft.com/office/powerpoint/2010/main" val="3881519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72000" y="4413292"/>
            <a:ext cx="4737003" cy="2444708"/>
          </a:xfrm>
          <a:prstGeom prst="rect">
            <a:avLst/>
          </a:prstGeom>
        </p:spPr>
      </p:pic>
      <p:sp>
        <p:nvSpPr>
          <p:cNvPr id="4" name="Title 1"/>
          <p:cNvSpPr txBox="1">
            <a:spLocks/>
          </p:cNvSpPr>
          <p:nvPr/>
        </p:nvSpPr>
        <p:spPr bwMode="auto">
          <a:xfrm>
            <a:off x="228600" y="655638"/>
            <a:ext cx="83820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2pPr>
            <a:lvl3pPr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3pPr>
            <a:lvl4pPr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4pPr>
            <a:lvl5pPr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5pPr>
            <a:lvl6pPr marL="4572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6pPr>
            <a:lvl7pPr marL="9144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7pPr>
            <a:lvl8pPr marL="13716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8pPr>
            <a:lvl9pPr marL="1828800" algn="ctr" rtl="0" eaLnBrk="1" fontAlgn="base" hangingPunct="1">
              <a:spcBef>
                <a:spcPct val="0"/>
              </a:spcBef>
              <a:spcAft>
                <a:spcPct val="0"/>
              </a:spcAft>
              <a:defRPr sz="4400">
                <a:solidFill>
                  <a:schemeClr val="tx2"/>
                </a:solidFill>
                <a:latin typeface="Arial" pitchFamily="-65" charset="0"/>
                <a:ea typeface="Arial" pitchFamily="-65" charset="0"/>
                <a:cs typeface="Arial" pitchFamily="-65"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effectLst/>
                <a:uLnTx/>
                <a:uFillTx/>
                <a:latin typeface="Arial"/>
                <a:cs typeface="Arial"/>
              </a:rPr>
              <a:t>Global Food Safety Collaborative Training Initiatives</a:t>
            </a:r>
            <a:endParaRPr kumimoji="0" lang="en-US" sz="2400" b="0" i="0" u="none" strike="noStrike" kern="0" cap="none" spc="0" normalizeH="0" baseline="0" noProof="0" dirty="0">
              <a:ln>
                <a:noFill/>
              </a:ln>
              <a:effectLst/>
              <a:uLnTx/>
              <a:uFillTx/>
              <a:latin typeface="Arial"/>
              <a:cs typeface="Arial"/>
            </a:endParaRPr>
          </a:p>
        </p:txBody>
      </p:sp>
      <p:sp>
        <p:nvSpPr>
          <p:cNvPr id="5" name="Content Placeholder 2"/>
          <p:cNvSpPr txBox="1">
            <a:spLocks/>
          </p:cNvSpPr>
          <p:nvPr/>
        </p:nvSpPr>
        <p:spPr bwMode="auto">
          <a:xfrm>
            <a:off x="2286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a:lnSpc>
                <a:spcPct val="120000"/>
              </a:lnSpc>
              <a:spcBef>
                <a:spcPts val="0"/>
              </a:spcBef>
            </a:pPr>
            <a:r>
              <a:rPr lang="en-US" altLang="en-US" sz="2000" kern="0" dirty="0" smtClean="0">
                <a:solidFill>
                  <a:srgbClr val="FF0000"/>
                </a:solidFill>
                <a:ea typeface="ＭＳ Ｐゴシック" pitchFamily="34" charset="-128"/>
              </a:rPr>
              <a:t>Bangladesh (</a:t>
            </a:r>
            <a:r>
              <a:rPr lang="en-US" altLang="en-US" sz="2000" kern="0" dirty="0" err="1" smtClean="0">
                <a:solidFill>
                  <a:srgbClr val="FF0000"/>
                </a:solidFill>
                <a:ea typeface="ＭＳ Ｐゴシック" pitchFamily="34" charset="-128"/>
              </a:rPr>
              <a:t>GAqP</a:t>
            </a:r>
            <a:r>
              <a:rPr lang="en-US" altLang="en-US" sz="2000" kern="0" dirty="0" smtClean="0">
                <a:solidFill>
                  <a:srgbClr val="FF0000"/>
                </a:solidFill>
                <a:ea typeface="ＭＳ Ｐゴシック" pitchFamily="34" charset="-128"/>
              </a:rPr>
              <a:t>)</a:t>
            </a:r>
          </a:p>
          <a:p>
            <a:pPr lvl="1">
              <a:lnSpc>
                <a:spcPct val="120000"/>
              </a:lnSpc>
              <a:spcBef>
                <a:spcPts val="0"/>
              </a:spcBef>
            </a:pPr>
            <a:r>
              <a:rPr lang="en-US" altLang="en-US" sz="2000" kern="0" dirty="0" smtClean="0">
                <a:ea typeface="ＭＳ Ｐゴシック" pitchFamily="34" charset="-128"/>
              </a:rPr>
              <a:t>Bangladesh Shrimp and Fish Foundation</a:t>
            </a:r>
          </a:p>
          <a:p>
            <a:pPr>
              <a:lnSpc>
                <a:spcPct val="120000"/>
              </a:lnSpc>
              <a:spcBef>
                <a:spcPts val="0"/>
              </a:spcBef>
            </a:pPr>
            <a:r>
              <a:rPr lang="en-US" altLang="en-US" sz="2000" kern="0" dirty="0" smtClean="0">
                <a:ea typeface="ＭＳ Ｐゴシック" pitchFamily="34" charset="-128"/>
              </a:rPr>
              <a:t>India (Supply Chain Management for Spices and Botanical Ingredients)</a:t>
            </a:r>
          </a:p>
          <a:p>
            <a:pPr lvl="1">
              <a:lnSpc>
                <a:spcPct val="120000"/>
              </a:lnSpc>
              <a:spcBef>
                <a:spcPts val="0"/>
              </a:spcBef>
            </a:pPr>
            <a:r>
              <a:rPr lang="en-US" altLang="en-US" sz="2000" kern="0" dirty="0" smtClean="0">
                <a:ea typeface="ＭＳ Ｐゴシック" pitchFamily="34" charset="-128"/>
              </a:rPr>
              <a:t>CII Jubilant </a:t>
            </a:r>
            <a:r>
              <a:rPr lang="en-US" altLang="en-US" sz="2000" kern="0" dirty="0" err="1" smtClean="0">
                <a:ea typeface="ＭＳ Ｐゴシック" pitchFamily="34" charset="-128"/>
              </a:rPr>
              <a:t>Bhartia</a:t>
            </a:r>
            <a:r>
              <a:rPr lang="en-US" altLang="en-US" sz="2000" kern="0" dirty="0" smtClean="0">
                <a:ea typeface="ＭＳ Ｐゴシック" pitchFamily="34" charset="-128"/>
              </a:rPr>
              <a:t> Food and Agriculture Centre of Excellence</a:t>
            </a:r>
          </a:p>
          <a:p>
            <a:pPr lvl="1">
              <a:lnSpc>
                <a:spcPct val="120000"/>
              </a:lnSpc>
              <a:spcBef>
                <a:spcPts val="0"/>
              </a:spcBef>
            </a:pPr>
            <a:r>
              <a:rPr lang="en-US" altLang="en-US" sz="2000" kern="0" dirty="0" smtClean="0">
                <a:ea typeface="ＭＳ Ｐゴシック" pitchFamily="34" charset="-128"/>
              </a:rPr>
              <a:t>Spice Board</a:t>
            </a:r>
          </a:p>
          <a:p>
            <a:pPr>
              <a:lnSpc>
                <a:spcPct val="120000"/>
              </a:lnSpc>
              <a:spcBef>
                <a:spcPts val="0"/>
              </a:spcBef>
            </a:pPr>
            <a:r>
              <a:rPr lang="en-US" altLang="en-US" sz="2000" kern="0" dirty="0" smtClean="0">
                <a:ea typeface="ＭＳ Ｐゴシック" pitchFamily="34" charset="-128"/>
              </a:rPr>
              <a:t>Thailand (CSPF)</a:t>
            </a:r>
          </a:p>
          <a:p>
            <a:pPr lvl="1">
              <a:lnSpc>
                <a:spcPct val="120000"/>
              </a:lnSpc>
              <a:spcBef>
                <a:spcPts val="0"/>
              </a:spcBef>
            </a:pPr>
            <a:r>
              <a:rPr lang="en-US" altLang="en-US" sz="2000" kern="0" dirty="0" smtClean="0">
                <a:ea typeface="ＭＳ Ｐゴシック" pitchFamily="34" charset="-128"/>
              </a:rPr>
              <a:t>King </a:t>
            </a:r>
            <a:r>
              <a:rPr lang="en-US" altLang="en-US" sz="2000" kern="0" dirty="0" err="1" smtClean="0">
                <a:ea typeface="ＭＳ Ｐゴシック" pitchFamily="34" charset="-128"/>
              </a:rPr>
              <a:t>Mongkut’s</a:t>
            </a:r>
            <a:r>
              <a:rPr lang="en-US" altLang="en-US" sz="2000" kern="0" dirty="0" smtClean="0">
                <a:ea typeface="ＭＳ Ｐゴシック" pitchFamily="34" charset="-128"/>
              </a:rPr>
              <a:t> University of Technology </a:t>
            </a:r>
            <a:r>
              <a:rPr lang="en-US" altLang="en-US" sz="2000" kern="0" dirty="0" err="1" smtClean="0">
                <a:ea typeface="ＭＳ Ｐゴシック" pitchFamily="34" charset="-128"/>
              </a:rPr>
              <a:t>Thonburi</a:t>
            </a:r>
            <a:r>
              <a:rPr lang="en-US" altLang="en-US" sz="2000" kern="0" dirty="0" smtClean="0">
                <a:ea typeface="ＭＳ Ｐゴシック" pitchFamily="34" charset="-128"/>
              </a:rPr>
              <a:t> (KMUTT)</a:t>
            </a:r>
          </a:p>
          <a:p>
            <a:pPr lvl="1">
              <a:lnSpc>
                <a:spcPct val="120000"/>
              </a:lnSpc>
              <a:spcBef>
                <a:spcPts val="0"/>
              </a:spcBef>
            </a:pPr>
            <a:r>
              <a:rPr lang="en-US" altLang="en-US" sz="2000" kern="0" dirty="0" err="1" smtClean="0">
                <a:ea typeface="ＭＳ Ｐゴシック" pitchFamily="34" charset="-128"/>
              </a:rPr>
              <a:t>Chulalongkom</a:t>
            </a:r>
            <a:r>
              <a:rPr lang="en-US" altLang="en-US" sz="2000" kern="0" dirty="0" smtClean="0">
                <a:ea typeface="ＭＳ Ｐゴシック" pitchFamily="34" charset="-128"/>
              </a:rPr>
              <a:t> University</a:t>
            </a:r>
          </a:p>
          <a:p>
            <a:pPr>
              <a:lnSpc>
                <a:spcPct val="120000"/>
              </a:lnSpc>
              <a:spcBef>
                <a:spcPts val="0"/>
              </a:spcBef>
            </a:pPr>
            <a:r>
              <a:rPr lang="en-US" altLang="en-US" sz="2000" kern="0" dirty="0" smtClean="0">
                <a:ea typeface="ＭＳ Ｐゴシック" pitchFamily="34" charset="-128"/>
              </a:rPr>
              <a:t>Mexico (Produce Safety Training)</a:t>
            </a:r>
          </a:p>
          <a:p>
            <a:pPr lvl="1">
              <a:lnSpc>
                <a:spcPct val="120000"/>
              </a:lnSpc>
              <a:spcBef>
                <a:spcPts val="0"/>
              </a:spcBef>
            </a:pPr>
            <a:r>
              <a:rPr lang="en-US" altLang="en-US" sz="2000" kern="0" dirty="0" smtClean="0">
                <a:ea typeface="ＭＳ Ｐゴシック" pitchFamily="34" charset="-128"/>
              </a:rPr>
              <a:t>SENASICA </a:t>
            </a:r>
          </a:p>
          <a:p>
            <a:pPr lvl="1">
              <a:lnSpc>
                <a:spcPct val="120000"/>
              </a:lnSpc>
              <a:spcBef>
                <a:spcPts val="0"/>
              </a:spcBef>
            </a:pPr>
            <a:r>
              <a:rPr lang="en-US" altLang="en-US" sz="2000" kern="0" dirty="0" smtClean="0">
                <a:ea typeface="ＭＳ Ｐゴシック" pitchFamily="34" charset="-128"/>
              </a:rPr>
              <a:t>Universidad Nacional </a:t>
            </a:r>
            <a:r>
              <a:rPr lang="en-US" altLang="en-US" sz="2000" kern="0" dirty="0" err="1" smtClean="0">
                <a:ea typeface="ＭＳ Ｐゴシック" pitchFamily="34" charset="-128"/>
              </a:rPr>
              <a:t>Autónoma</a:t>
            </a:r>
            <a:r>
              <a:rPr lang="en-US" altLang="en-US" sz="2000" kern="0" dirty="0" smtClean="0">
                <a:ea typeface="ＭＳ Ｐゴシック" pitchFamily="34" charset="-128"/>
              </a:rPr>
              <a:t> de México (September 2018)</a:t>
            </a:r>
          </a:p>
          <a:p>
            <a:pPr>
              <a:lnSpc>
                <a:spcPct val="120000"/>
              </a:lnSpc>
              <a:spcBef>
                <a:spcPts val="0"/>
              </a:spcBef>
            </a:pPr>
            <a:r>
              <a:rPr lang="en-US" altLang="en-US" sz="2000" kern="0" dirty="0" smtClean="0">
                <a:ea typeface="ＭＳ Ｐゴシック" pitchFamily="34" charset="-128"/>
              </a:rPr>
              <a:t>IICA/regional training Center (September, 2018)</a:t>
            </a:r>
          </a:p>
          <a:p>
            <a:pPr lvl="1">
              <a:lnSpc>
                <a:spcPct val="120000"/>
              </a:lnSpc>
              <a:spcBef>
                <a:spcPts val="0"/>
              </a:spcBef>
            </a:pPr>
            <a:endParaRPr lang="en-US" altLang="en-US" sz="2000" kern="0" dirty="0" smtClean="0">
              <a:ea typeface="ＭＳ Ｐゴシック" pitchFamily="34" charset="-128"/>
            </a:endParaRPr>
          </a:p>
        </p:txBody>
      </p:sp>
      <p:sp>
        <p:nvSpPr>
          <p:cNvPr id="6" name="Rectangle 5"/>
          <p:cNvSpPr/>
          <p:nvPr/>
        </p:nvSpPr>
        <p:spPr>
          <a:xfrm>
            <a:off x="409090" y="6324600"/>
            <a:ext cx="8403238" cy="415925"/>
          </a:xfrm>
          <a:prstGeom prst="rect">
            <a:avLst/>
          </a:prstGeom>
          <a:solidFill>
            <a:schemeClr val="accent1">
              <a:lumMod val="40000"/>
              <a:lumOff val="6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0"/>
              </a:spcBef>
              <a:spcAft>
                <a:spcPts val="600"/>
              </a:spcAft>
              <a:buClr>
                <a:srgbClr val="C00000"/>
              </a:buClr>
              <a:buSzPct val="100000"/>
              <a:buFont typeface="Wingdings" pitchFamily="2" charset="2"/>
              <a:buChar char="v"/>
              <a:defRPr/>
            </a:pPr>
            <a:r>
              <a:rPr lang="en-US" sz="1400" dirty="0">
                <a:solidFill>
                  <a:schemeClr val="tx1"/>
                </a:solidFill>
                <a:latin typeface="Times New Roman" pitchFamily="18" charset="0"/>
                <a:cs typeface="Times New Roman" pitchFamily="18" charset="0"/>
              </a:rPr>
              <a:t>To provide a vehicle and framework to sustain in-country regional training and capacity building thereby leveraging JIFSAN and FDA training resources.</a:t>
            </a:r>
          </a:p>
        </p:txBody>
      </p:sp>
    </p:spTree>
    <p:extLst>
      <p:ext uri="{BB962C8B-B14F-4D97-AF65-F5344CB8AC3E}">
        <p14:creationId xmlns:p14="http://schemas.microsoft.com/office/powerpoint/2010/main" val="1640659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tx2"/>
                </a:solidFill>
              </a:rPr>
              <a:t>Three Phase Approach</a:t>
            </a:r>
            <a:endParaRPr lang="en-US" sz="2800" dirty="0">
              <a:solidFill>
                <a:schemeClr val="tx2"/>
              </a:solidFill>
            </a:endParaRPr>
          </a:p>
        </p:txBody>
      </p:sp>
      <p:sp>
        <p:nvSpPr>
          <p:cNvPr id="3" name="Content Placeholder 2"/>
          <p:cNvSpPr>
            <a:spLocks noGrp="1"/>
          </p:cNvSpPr>
          <p:nvPr>
            <p:ph sz="half" idx="1"/>
          </p:nvPr>
        </p:nvSpPr>
        <p:spPr>
          <a:xfrm>
            <a:off x="457200" y="1600200"/>
            <a:ext cx="4419600" cy="4525963"/>
          </a:xfrm>
          <a:solidFill>
            <a:schemeClr val="accent1">
              <a:lumMod val="40000"/>
              <a:lumOff val="60000"/>
            </a:schemeClr>
          </a:solidFill>
        </p:spPr>
        <p:txBody>
          <a:bodyPr vert="horz" lIns="91440" tIns="45720" rIns="91440" bIns="45720" rtlCol="0">
            <a:normAutofit/>
          </a:bodyPr>
          <a:lstStyle/>
          <a:p>
            <a:r>
              <a:rPr lang="en-US" sz="1600" dirty="0"/>
              <a:t>Phase I - JIFSAN goes to the host country to train a group of potential lead </a:t>
            </a:r>
            <a:r>
              <a:rPr lang="en-US" sz="1600" dirty="0" smtClean="0"/>
              <a:t>trainers</a:t>
            </a:r>
            <a:endParaRPr lang="en-US" sz="1600" dirty="0"/>
          </a:p>
          <a:p>
            <a:pPr lvl="1"/>
            <a:r>
              <a:rPr lang="en-US" sz="1200" dirty="0"/>
              <a:t>In-country partner identifies eight to ten individuals from that group to become future lead </a:t>
            </a:r>
            <a:r>
              <a:rPr lang="en-US" sz="1200" dirty="0" smtClean="0"/>
              <a:t>trainers</a:t>
            </a:r>
          </a:p>
          <a:p>
            <a:pPr lvl="1"/>
            <a:endParaRPr lang="en-US" sz="1200" dirty="0"/>
          </a:p>
          <a:p>
            <a:r>
              <a:rPr lang="en-US" sz="1600" dirty="0"/>
              <a:t>Phase </a:t>
            </a:r>
            <a:r>
              <a:rPr lang="en-US" sz="1600" dirty="0" smtClean="0"/>
              <a:t>II - the </a:t>
            </a:r>
            <a:r>
              <a:rPr lang="en-US" sz="1600" dirty="0"/>
              <a:t>selected individuals come to JIFSAN to participate in an intensive two-week </a:t>
            </a:r>
            <a:r>
              <a:rPr lang="en-US" sz="1600" dirty="0" smtClean="0"/>
              <a:t>internship</a:t>
            </a:r>
            <a:endParaRPr lang="en-US" sz="1600" dirty="0"/>
          </a:p>
          <a:p>
            <a:pPr lvl="1"/>
            <a:r>
              <a:rPr lang="en-US" sz="1200" dirty="0" smtClean="0"/>
              <a:t>Tailor training to meet countries needs</a:t>
            </a:r>
          </a:p>
          <a:p>
            <a:pPr lvl="1"/>
            <a:r>
              <a:rPr lang="en-US" sz="1200" dirty="0" smtClean="0"/>
              <a:t>develop </a:t>
            </a:r>
            <a:r>
              <a:rPr lang="en-US" sz="1200" dirty="0"/>
              <a:t>an action plan on how to promulgate the training to industry, government, primary producers, and other value chain </a:t>
            </a:r>
            <a:r>
              <a:rPr lang="en-US" sz="1200" dirty="0" smtClean="0"/>
              <a:t>actors</a:t>
            </a:r>
            <a:r>
              <a:rPr lang="en-US" sz="1200" dirty="0"/>
              <a:t> </a:t>
            </a:r>
          </a:p>
          <a:p>
            <a:pPr lvl="1"/>
            <a:r>
              <a:rPr lang="en-US" sz="1200" dirty="0"/>
              <a:t>Action plan also includes an M&amp;E plan to measure the impact of future </a:t>
            </a:r>
            <a:r>
              <a:rPr lang="en-US" sz="1200" dirty="0" smtClean="0"/>
              <a:t>trainings</a:t>
            </a:r>
          </a:p>
          <a:p>
            <a:pPr lvl="1"/>
            <a:endParaRPr lang="en-US" sz="1200" dirty="0"/>
          </a:p>
          <a:p>
            <a:r>
              <a:rPr lang="en-US" sz="1600" dirty="0"/>
              <a:t>Phase III </a:t>
            </a:r>
            <a:r>
              <a:rPr lang="en-US" sz="1600" dirty="0" smtClean="0"/>
              <a:t>- lead </a:t>
            </a:r>
            <a:r>
              <a:rPr lang="en-US" sz="1600" dirty="0"/>
              <a:t>trainers develop country- or region-specific training materials that they use to train local food market </a:t>
            </a:r>
            <a:r>
              <a:rPr lang="en-US" sz="1600" dirty="0" smtClean="0"/>
              <a:t>players</a:t>
            </a:r>
            <a:endParaRPr lang="en-US" sz="1600" dirty="0"/>
          </a:p>
          <a:p>
            <a:pPr lvl="1"/>
            <a:endParaRPr lang="en-US" altLang="en-US" sz="1200" dirty="0"/>
          </a:p>
          <a:p>
            <a:pPr lvl="1"/>
            <a:endParaRPr lang="en-US" altLang="en-US" sz="1200" dirty="0"/>
          </a:p>
          <a:p>
            <a:endParaRPr lang="en-US" sz="1400" dirty="0"/>
          </a:p>
        </p:txBody>
      </p:sp>
      <p:pic>
        <p:nvPicPr>
          <p:cNvPr id="18434" name="Picture 2" descr="Image result for phased approach + pictur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048000"/>
            <a:ext cx="3429000" cy="115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93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694" y="228600"/>
            <a:ext cx="8229600" cy="1143000"/>
          </a:xfrm>
        </p:spPr>
        <p:txBody>
          <a:bodyPr>
            <a:noAutofit/>
          </a:bodyPr>
          <a:lstStyle/>
          <a:p>
            <a:r>
              <a:rPr lang="en-US" sz="3200" dirty="0"/>
              <a:t>Role of Regulation in Context of Food </a:t>
            </a:r>
            <a:r>
              <a:rPr lang="en-US" sz="3200" dirty="0" smtClean="0"/>
              <a:t>Safety</a:t>
            </a:r>
            <a:endParaRPr lang="en-US" sz="3200" dirty="0"/>
          </a:p>
        </p:txBody>
      </p:sp>
      <p:sp>
        <p:nvSpPr>
          <p:cNvPr id="3" name="Content Placeholder 2"/>
          <p:cNvSpPr>
            <a:spLocks noGrp="1"/>
          </p:cNvSpPr>
          <p:nvPr>
            <p:ph idx="1"/>
          </p:nvPr>
        </p:nvSpPr>
        <p:spPr>
          <a:xfrm>
            <a:off x="533400" y="1143000"/>
            <a:ext cx="8203894" cy="5181600"/>
          </a:xfrm>
        </p:spPr>
        <p:txBody>
          <a:bodyPr>
            <a:noAutofit/>
          </a:bodyPr>
          <a:lstStyle/>
          <a:p>
            <a:r>
              <a:rPr lang="en-US" sz="2000" dirty="0"/>
              <a:t>T</a:t>
            </a:r>
            <a:r>
              <a:rPr lang="en-US" sz="2000" dirty="0" smtClean="0"/>
              <a:t>raditional </a:t>
            </a:r>
            <a:r>
              <a:rPr lang="en-US" sz="2000" dirty="0"/>
              <a:t>role of government regulation in the context of food safety has been justified by the existence of market failures. </a:t>
            </a:r>
            <a:endParaRPr lang="en-US" sz="2000" dirty="0" smtClean="0"/>
          </a:p>
          <a:p>
            <a:endParaRPr lang="en-US" sz="2000" dirty="0" smtClean="0"/>
          </a:p>
          <a:p>
            <a:r>
              <a:rPr lang="en-US" sz="2000" dirty="0" smtClean="0"/>
              <a:t>Two </a:t>
            </a:r>
            <a:r>
              <a:rPr lang="en-US" sz="2000" dirty="0"/>
              <a:t>major types of market failures related to food safety.  </a:t>
            </a:r>
            <a:endParaRPr lang="en-US" sz="2000" dirty="0" smtClean="0"/>
          </a:p>
          <a:p>
            <a:pPr marL="800100" lvl="1" indent="-342900">
              <a:buFont typeface="+mj-lt"/>
              <a:buAutoNum type="arabicPeriod"/>
            </a:pPr>
            <a:r>
              <a:rPr lang="en-US" sz="1800" dirty="0"/>
              <a:t>I</a:t>
            </a:r>
            <a:r>
              <a:rPr lang="en-US" sz="1800" dirty="0" smtClean="0"/>
              <a:t>nformation- all </a:t>
            </a:r>
            <a:r>
              <a:rPr lang="en-US" sz="1800" dirty="0"/>
              <a:t>participants in </a:t>
            </a:r>
            <a:r>
              <a:rPr lang="en-US" sz="1800" dirty="0" smtClean="0"/>
              <a:t>the </a:t>
            </a:r>
            <a:r>
              <a:rPr lang="en-US" sz="1800" dirty="0"/>
              <a:t>economic </a:t>
            </a:r>
            <a:r>
              <a:rPr lang="en-US" sz="1800" dirty="0" smtClean="0"/>
              <a:t>exchanges </a:t>
            </a:r>
            <a:r>
              <a:rPr lang="en-US" sz="1800" dirty="0"/>
              <a:t>do not have perfect knowledge about a specific food product’s safety attributes, and cannot make a fully informed decision </a:t>
            </a:r>
            <a:endParaRPr lang="en-US" sz="1800" dirty="0" smtClean="0"/>
          </a:p>
          <a:p>
            <a:pPr marL="800100" lvl="1" indent="-342900">
              <a:buFont typeface="+mj-lt"/>
              <a:buAutoNum type="arabicPeriod"/>
            </a:pPr>
            <a:r>
              <a:rPr lang="en-US" sz="1800" dirty="0"/>
              <a:t>I</a:t>
            </a:r>
            <a:r>
              <a:rPr lang="en-US" sz="1800" dirty="0" smtClean="0"/>
              <a:t>nformation asymmetry- exchanges </a:t>
            </a:r>
            <a:r>
              <a:rPr lang="en-US" sz="1800" dirty="0"/>
              <a:t>between the producer and the consumer, where it is assumed that the consumer knows less about the safety/quality of the food than the producer. </a:t>
            </a:r>
            <a:endParaRPr lang="en-US" sz="1800" dirty="0" smtClean="0"/>
          </a:p>
          <a:p>
            <a:endParaRPr lang="en-US" sz="2000" dirty="0" smtClean="0"/>
          </a:p>
          <a:p>
            <a:r>
              <a:rPr lang="en-US" sz="2000" dirty="0" smtClean="0"/>
              <a:t>The </a:t>
            </a:r>
            <a:r>
              <a:rPr lang="en-US" sz="2000" dirty="0"/>
              <a:t>structure of global food supply chains, where there are multiple parties involved in the production, processing, and handling of any one, final product makes the information problem more complicated and regulations are typically used to correct market failures associated with information asymmetries</a:t>
            </a:r>
            <a:r>
              <a:rPr lang="en-US" sz="2000" dirty="0" smtClean="0"/>
              <a:t>.</a:t>
            </a:r>
            <a:endParaRPr lang="en-US" sz="2000" dirty="0"/>
          </a:p>
        </p:txBody>
      </p:sp>
    </p:spTree>
    <p:extLst>
      <p:ext uri="{BB962C8B-B14F-4D97-AF65-F5344CB8AC3E}">
        <p14:creationId xmlns:p14="http://schemas.microsoft.com/office/powerpoint/2010/main" val="21481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p:cNvPicPr>
          <p:nvPr>
            <p:ph idx="1"/>
          </p:nvPr>
        </p:nvPicPr>
        <p:blipFill rotWithShape="1">
          <a:blip r:embed="rId2">
            <a:extLst>
              <a:ext uri="{28A0092B-C50C-407E-A947-70E740481C1C}">
                <a14:useLocalDpi xmlns:a14="http://schemas.microsoft.com/office/drawing/2010/main" val="0"/>
              </a:ext>
            </a:extLst>
          </a:blip>
          <a:srcRect t="15385" b="14815"/>
          <a:stretch/>
        </p:blipFill>
        <p:spPr bwMode="auto">
          <a:xfrm>
            <a:off x="152400" y="1066800"/>
            <a:ext cx="85344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171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800" dirty="0" smtClean="0">
                <a:solidFill>
                  <a:schemeClr val="tx2"/>
                </a:solidFill>
              </a:rPr>
              <a:t>Bangladesh’s Aquatic </a:t>
            </a:r>
            <a:r>
              <a:rPr lang="en-US" sz="2800" dirty="0">
                <a:solidFill>
                  <a:schemeClr val="tx2"/>
                </a:solidFill>
              </a:rPr>
              <a:t>and </a:t>
            </a:r>
            <a:r>
              <a:rPr lang="en-US" sz="2800" dirty="0" smtClean="0">
                <a:solidFill>
                  <a:schemeClr val="tx2"/>
                </a:solidFill>
              </a:rPr>
              <a:t>Aquaculture </a:t>
            </a:r>
            <a:r>
              <a:rPr lang="en-US" sz="2800" dirty="0">
                <a:solidFill>
                  <a:schemeClr val="tx2"/>
                </a:solidFill>
              </a:rPr>
              <a:t>Food Safety </a:t>
            </a:r>
            <a:r>
              <a:rPr lang="en-US" sz="2800" dirty="0" smtClean="0">
                <a:solidFill>
                  <a:schemeClr val="tx2"/>
                </a:solidFill>
              </a:rPr>
              <a:t>Center</a:t>
            </a:r>
            <a:endParaRPr lang="en-US" sz="2800" dirty="0">
              <a:solidFill>
                <a:schemeClr val="tx2"/>
              </a:solidFill>
            </a:endParaRPr>
          </a:p>
        </p:txBody>
      </p:sp>
      <p:sp>
        <p:nvSpPr>
          <p:cNvPr id="3" name="Content Placeholder 2"/>
          <p:cNvSpPr>
            <a:spLocks noGrp="1"/>
          </p:cNvSpPr>
          <p:nvPr>
            <p:ph sz="half" idx="1"/>
          </p:nvPr>
        </p:nvSpPr>
        <p:spPr>
          <a:xfrm>
            <a:off x="23870" y="1531345"/>
            <a:ext cx="4724400" cy="5181600"/>
          </a:xfrm>
          <a:solidFill>
            <a:schemeClr val="accent1">
              <a:lumMod val="40000"/>
              <a:lumOff val="60000"/>
            </a:schemeClr>
          </a:solidFill>
        </p:spPr>
        <p:txBody>
          <a:bodyPr vert="horz" lIns="91440" tIns="45720" rIns="91440" bIns="45720" rtlCol="0">
            <a:noAutofit/>
          </a:bodyPr>
          <a:lstStyle/>
          <a:p>
            <a:pPr marL="0" indent="0">
              <a:buNone/>
            </a:pPr>
            <a:r>
              <a:rPr lang="en-US" sz="1400" dirty="0"/>
              <a:t>Phase I </a:t>
            </a:r>
            <a:r>
              <a:rPr lang="en-US" sz="1400" dirty="0" smtClean="0"/>
              <a:t>– 2009 JIFSAN </a:t>
            </a:r>
            <a:r>
              <a:rPr lang="en-US" sz="1400" dirty="0"/>
              <a:t>delivered </a:t>
            </a:r>
            <a:r>
              <a:rPr lang="en-US" sz="1400" dirty="0" err="1" smtClean="0"/>
              <a:t>GAqP</a:t>
            </a:r>
            <a:r>
              <a:rPr lang="en-US" sz="1400" dirty="0" smtClean="0"/>
              <a:t> </a:t>
            </a:r>
            <a:r>
              <a:rPr lang="en-US" sz="1400" dirty="0"/>
              <a:t>training program in </a:t>
            </a:r>
            <a:r>
              <a:rPr lang="en-US" sz="1400" dirty="0" err="1"/>
              <a:t>Kuhlna</a:t>
            </a:r>
            <a:r>
              <a:rPr lang="en-US" sz="1400" dirty="0"/>
              <a:t>, </a:t>
            </a:r>
            <a:r>
              <a:rPr lang="en-US" sz="1400" dirty="0" smtClean="0"/>
              <a:t>from which potential lead trainers were selected</a:t>
            </a:r>
          </a:p>
          <a:p>
            <a:pPr marL="0" indent="0">
              <a:buNone/>
            </a:pPr>
            <a:endParaRPr lang="en-US" sz="1400" dirty="0"/>
          </a:p>
          <a:p>
            <a:pPr marL="0" indent="0">
              <a:buNone/>
            </a:pPr>
            <a:r>
              <a:rPr lang="en-US" sz="1400" dirty="0"/>
              <a:t>Phase II </a:t>
            </a:r>
            <a:r>
              <a:rPr lang="en-US" sz="1400" dirty="0" smtClean="0"/>
              <a:t>- lead </a:t>
            </a:r>
            <a:r>
              <a:rPr lang="en-US" sz="1400" dirty="0"/>
              <a:t>trainers came to JIFSAN and Virginia Tech for training</a:t>
            </a:r>
            <a:r>
              <a:rPr lang="en-US" sz="1400" dirty="0" smtClean="0"/>
              <a:t>.</a:t>
            </a:r>
            <a:endParaRPr lang="en-US" sz="1400" dirty="0"/>
          </a:p>
          <a:p>
            <a:r>
              <a:rPr lang="en-US" sz="1400" dirty="0"/>
              <a:t>P</a:t>
            </a:r>
            <a:r>
              <a:rPr lang="en-US" sz="1400" dirty="0" smtClean="0"/>
              <a:t>articipants </a:t>
            </a:r>
            <a:r>
              <a:rPr lang="en-US" sz="1400" dirty="0"/>
              <a:t>worked with JIFSAN instructors to identify components of the existing </a:t>
            </a:r>
            <a:r>
              <a:rPr lang="en-US" sz="1400" dirty="0" err="1"/>
              <a:t>GAqP</a:t>
            </a:r>
            <a:r>
              <a:rPr lang="en-US" sz="1400" dirty="0"/>
              <a:t> program that they could use in their trainings and additional areas that were specifically relevant to the Bangladesh </a:t>
            </a:r>
            <a:r>
              <a:rPr lang="en-US" sz="1400" dirty="0" smtClean="0"/>
              <a:t>industry</a:t>
            </a:r>
          </a:p>
          <a:p>
            <a:pPr lvl="1"/>
            <a:endParaRPr lang="en-US" sz="1400" dirty="0" smtClean="0"/>
          </a:p>
          <a:p>
            <a:pPr marL="0" indent="0">
              <a:buNone/>
            </a:pPr>
            <a:r>
              <a:rPr lang="en-US" sz="1400" dirty="0"/>
              <a:t>Phase III, </a:t>
            </a:r>
            <a:r>
              <a:rPr lang="en-US" sz="1400" dirty="0" smtClean="0"/>
              <a:t>Dec 2011 -JIFSAN’s </a:t>
            </a:r>
            <a:r>
              <a:rPr lang="en-US" sz="1400" dirty="0" err="1" smtClean="0"/>
              <a:t>GAqP</a:t>
            </a:r>
            <a:r>
              <a:rPr lang="en-US" sz="1400" dirty="0" smtClean="0"/>
              <a:t> program held </a:t>
            </a:r>
            <a:r>
              <a:rPr lang="en-US" sz="1400" dirty="0"/>
              <a:t>in Bangladesh </a:t>
            </a:r>
            <a:r>
              <a:rPr lang="en-US" sz="1400" dirty="0" smtClean="0"/>
              <a:t>with </a:t>
            </a:r>
            <a:r>
              <a:rPr lang="en-US" sz="1400" dirty="0"/>
              <a:t>a third of the program presented by the Bangladesh AAFSC lead </a:t>
            </a:r>
            <a:r>
              <a:rPr lang="en-US" sz="1400" dirty="0" smtClean="0"/>
              <a:t>trainers</a:t>
            </a:r>
            <a:endParaRPr lang="en-US" sz="1400" dirty="0"/>
          </a:p>
          <a:p>
            <a:r>
              <a:rPr lang="en-US" sz="1400" dirty="0" smtClean="0"/>
              <a:t>2014, the curriculum extended to include a two-day HACCP training</a:t>
            </a:r>
          </a:p>
          <a:p>
            <a:r>
              <a:rPr lang="en-US" sz="1400" dirty="0" smtClean="0"/>
              <a:t>2016, JIFSAN delivered the Association of Food and Drug Officials / Alliance Training on Seafood HACCP. </a:t>
            </a:r>
          </a:p>
          <a:p>
            <a:pPr lvl="1"/>
            <a:r>
              <a:rPr lang="en-US" sz="1200" dirty="0" smtClean="0"/>
              <a:t>Some difficulty in certification due problems in </a:t>
            </a:r>
            <a:r>
              <a:rPr lang="en-US" sz="1200" dirty="0"/>
              <a:t>accessing the online course and the funding in US dollars to pay for the certification </a:t>
            </a:r>
            <a:r>
              <a:rPr lang="en-US" sz="1200" dirty="0" smtClean="0"/>
              <a:t>process </a:t>
            </a:r>
            <a:endParaRPr lang="en-US" sz="1200" dirty="0"/>
          </a:p>
          <a:p>
            <a:pPr lvl="1"/>
            <a:r>
              <a:rPr lang="en-US" sz="1200" dirty="0"/>
              <a:t>BSFF have been discussing with JIFSAN </a:t>
            </a:r>
            <a:r>
              <a:rPr lang="en-US" sz="1200" dirty="0" smtClean="0"/>
              <a:t>instructors about more practical ways to getting </a:t>
            </a:r>
            <a:r>
              <a:rPr lang="en-US" sz="1200" dirty="0"/>
              <a:t>AFDO </a:t>
            </a:r>
            <a:r>
              <a:rPr lang="en-US" sz="1200" dirty="0" smtClean="0"/>
              <a:t>certification</a:t>
            </a:r>
            <a:endParaRPr lang="en-US" sz="1200" dirty="0"/>
          </a:p>
          <a:p>
            <a:pPr lvl="1"/>
            <a:endParaRPr lang="en-US" sz="1200" dirty="0"/>
          </a:p>
        </p:txBody>
      </p:sp>
      <p:pic>
        <p:nvPicPr>
          <p:cNvPr id="19458" name="Picture 2" descr="Bangladesh-TOT-photo"/>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057400"/>
            <a:ext cx="4038600" cy="2271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75575" y="4862512"/>
            <a:ext cx="4036682" cy="430887"/>
          </a:xfrm>
          <a:prstGeom prst="rect">
            <a:avLst/>
          </a:prstGeom>
          <a:noFill/>
        </p:spPr>
        <p:txBody>
          <a:bodyPr wrap="none" rtlCol="0">
            <a:spAutoFit/>
          </a:bodyPr>
          <a:lstStyle/>
          <a:p>
            <a:r>
              <a:rPr lang="en-US" sz="1100" dirty="0"/>
              <a:t>close to 20 thousand Bangladeshi individuals have been trained to </a:t>
            </a:r>
            <a:endParaRPr lang="en-US" sz="1100" dirty="0" smtClean="0"/>
          </a:p>
          <a:p>
            <a:r>
              <a:rPr lang="en-US" sz="1100" dirty="0" smtClean="0"/>
              <a:t>help </a:t>
            </a:r>
            <a:r>
              <a:rPr lang="en-US" sz="1100" dirty="0"/>
              <a:t>ensure the safety of Bangladesh fish and aquaculture products</a:t>
            </a:r>
          </a:p>
        </p:txBody>
      </p:sp>
    </p:spTree>
    <p:extLst>
      <p:ext uri="{BB962C8B-B14F-4D97-AF65-F5344CB8AC3E}">
        <p14:creationId xmlns:p14="http://schemas.microsoft.com/office/powerpoint/2010/main" val="179546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73076"/>
            <a:ext cx="8458200" cy="944562"/>
          </a:xfrm>
        </p:spPr>
        <p:txBody>
          <a:bodyPr>
            <a:normAutofit/>
          </a:bodyPr>
          <a:lstStyle/>
          <a:p>
            <a:r>
              <a:rPr lang="en-US" sz="2800" dirty="0">
                <a:solidFill>
                  <a:schemeClr val="accent1">
                    <a:lumMod val="75000"/>
                  </a:schemeClr>
                </a:solidFill>
              </a:rPr>
              <a:t>T</a:t>
            </a:r>
            <a:r>
              <a:rPr lang="en-US" sz="2800" dirty="0" smtClean="0">
                <a:solidFill>
                  <a:schemeClr val="accent1">
                    <a:lumMod val="75000"/>
                  </a:schemeClr>
                </a:solidFill>
              </a:rPr>
              <a:t>rainings </a:t>
            </a:r>
            <a:r>
              <a:rPr lang="en-US" sz="2800" dirty="0">
                <a:solidFill>
                  <a:schemeClr val="accent1">
                    <a:lumMod val="75000"/>
                  </a:schemeClr>
                </a:solidFill>
              </a:rPr>
              <a:t>at Bangladesh’s AAFSC </a:t>
            </a:r>
            <a:r>
              <a:rPr lang="en-US" sz="2800" dirty="0" smtClean="0">
                <a:solidFill>
                  <a:schemeClr val="accent1">
                    <a:lumMod val="75000"/>
                  </a:schemeClr>
                </a:solidFill>
              </a:rPr>
              <a:t>Directly Involving JIFSAN</a:t>
            </a:r>
            <a:endParaRPr lang="en-US" sz="2800"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9054009"/>
              </p:ext>
            </p:extLst>
          </p:nvPr>
        </p:nvGraphicFramePr>
        <p:xfrm>
          <a:off x="152401" y="1417638"/>
          <a:ext cx="8763000" cy="5158007"/>
        </p:xfrm>
        <a:graphic>
          <a:graphicData uri="http://schemas.openxmlformats.org/drawingml/2006/table">
            <a:tbl>
              <a:tblPr firstRow="1" firstCol="1" bandRow="1">
                <a:tableStyleId>{5C22544A-7EE6-4342-B048-85BDC9FD1C3A}</a:tableStyleId>
              </a:tblPr>
              <a:tblGrid>
                <a:gridCol w="697937">
                  <a:extLst>
                    <a:ext uri="{9D8B030D-6E8A-4147-A177-3AD203B41FA5}">
                      <a16:colId xmlns:a16="http://schemas.microsoft.com/office/drawing/2014/main" val="20000"/>
                    </a:ext>
                  </a:extLst>
                </a:gridCol>
                <a:gridCol w="756063">
                  <a:extLst>
                    <a:ext uri="{9D8B030D-6E8A-4147-A177-3AD203B41FA5}">
                      <a16:colId xmlns:a16="http://schemas.microsoft.com/office/drawing/2014/main" val="20001"/>
                    </a:ext>
                  </a:extLst>
                </a:gridCol>
                <a:gridCol w="2143974">
                  <a:extLst>
                    <a:ext uri="{9D8B030D-6E8A-4147-A177-3AD203B41FA5}">
                      <a16:colId xmlns:a16="http://schemas.microsoft.com/office/drawing/2014/main" val="20002"/>
                    </a:ext>
                  </a:extLst>
                </a:gridCol>
                <a:gridCol w="1169439">
                  <a:extLst>
                    <a:ext uri="{9D8B030D-6E8A-4147-A177-3AD203B41FA5}">
                      <a16:colId xmlns:a16="http://schemas.microsoft.com/office/drawing/2014/main" val="20003"/>
                    </a:ext>
                  </a:extLst>
                </a:gridCol>
                <a:gridCol w="3995587">
                  <a:extLst>
                    <a:ext uri="{9D8B030D-6E8A-4147-A177-3AD203B41FA5}">
                      <a16:colId xmlns:a16="http://schemas.microsoft.com/office/drawing/2014/main" val="20004"/>
                    </a:ext>
                  </a:extLst>
                </a:gridCol>
              </a:tblGrid>
              <a:tr h="560027">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tc>
                  <a:txBody>
                    <a:bodyPr/>
                    <a:lstStyle/>
                    <a:p>
                      <a:pPr marL="0" marR="0" algn="ctr">
                        <a:lnSpc>
                          <a:spcPct val="107000"/>
                        </a:lnSpc>
                        <a:spcBef>
                          <a:spcPts val="0"/>
                        </a:spcBef>
                        <a:spcAft>
                          <a:spcPts val="0"/>
                        </a:spcAft>
                      </a:pPr>
                      <a:r>
                        <a:rPr lang="en-US" sz="1600" dirty="0">
                          <a:effectLst/>
                        </a:rPr>
                        <a:t>Year</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dirty="0">
                          <a:effectLst/>
                        </a:rPr>
                        <a:t>Location</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a:effectLst/>
                        </a:rPr>
                        <a:t>Number of Participants</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a:effectLst/>
                        </a:rPr>
                        <a:t>Funding</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extLst>
                  <a:ext uri="{0D108BD9-81ED-4DB2-BD59-A6C34878D82A}">
                    <a16:rowId xmlns:a16="http://schemas.microsoft.com/office/drawing/2014/main" val="10000"/>
                  </a:ext>
                </a:extLst>
              </a:tr>
              <a:tr h="557197">
                <a:tc>
                  <a:txBody>
                    <a:bodyPr/>
                    <a:lstStyle/>
                    <a:p>
                      <a:pPr marL="0" marR="0" algn="ctr">
                        <a:lnSpc>
                          <a:spcPct val="107000"/>
                        </a:lnSpc>
                        <a:spcBef>
                          <a:spcPts val="0"/>
                        </a:spcBef>
                        <a:spcAft>
                          <a:spcPts val="0"/>
                        </a:spcAft>
                      </a:pPr>
                      <a:r>
                        <a:rPr lang="en-US" sz="1600">
                          <a:effectLst/>
                        </a:rPr>
                        <a:t>Phase I</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2009</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dirty="0">
                          <a:effectLst/>
                        </a:rPr>
                        <a:t>Khulna, Bangladesh- </a:t>
                      </a:r>
                      <a:r>
                        <a:rPr lang="en-US" sz="1600" dirty="0" err="1">
                          <a:effectLst/>
                        </a:rPr>
                        <a:t>GAqP</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dirty="0">
                          <a:effectLst/>
                        </a:rPr>
                        <a:t>47</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Cooperative Agreement - BSFF &amp; Dept. of Fisheries - USAID/Price - Katalyst</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extLst>
                  <a:ext uri="{0D108BD9-81ED-4DB2-BD59-A6C34878D82A}">
                    <a16:rowId xmlns:a16="http://schemas.microsoft.com/office/drawing/2014/main" val="10001"/>
                  </a:ext>
                </a:extLst>
              </a:tr>
              <a:tr h="430450">
                <a:tc>
                  <a:txBody>
                    <a:bodyPr/>
                    <a:lstStyle/>
                    <a:p>
                      <a:pPr marL="0" marR="0" algn="ctr">
                        <a:lnSpc>
                          <a:spcPct val="107000"/>
                        </a:lnSpc>
                        <a:spcBef>
                          <a:spcPts val="0"/>
                        </a:spcBef>
                        <a:spcAft>
                          <a:spcPts val="0"/>
                        </a:spcAft>
                      </a:pPr>
                      <a:r>
                        <a:rPr lang="en-US" sz="1600">
                          <a:effectLst/>
                        </a:rPr>
                        <a:t>Phase II</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2010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Bangladesh (in Maryland) - GAqP</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dirty="0">
                          <a:effectLst/>
                        </a:rPr>
                        <a:t>9</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dirty="0">
                          <a:effectLst/>
                        </a:rPr>
                        <a:t>Cooperative Agreement - BSFF</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extLst>
                  <a:ext uri="{0D108BD9-81ED-4DB2-BD59-A6C34878D82A}">
                    <a16:rowId xmlns:a16="http://schemas.microsoft.com/office/drawing/2014/main" val="10002"/>
                  </a:ext>
                </a:extLst>
              </a:tr>
              <a:tr h="456272">
                <a:tc rowSpan="5">
                  <a:txBody>
                    <a:bodyPr/>
                    <a:lstStyle/>
                    <a:p>
                      <a:pPr marL="0" marR="0" algn="ctr">
                        <a:lnSpc>
                          <a:spcPct val="107000"/>
                        </a:lnSpc>
                        <a:spcBef>
                          <a:spcPts val="0"/>
                        </a:spcBef>
                        <a:spcAft>
                          <a:spcPts val="0"/>
                        </a:spcAft>
                      </a:pPr>
                      <a:r>
                        <a:rPr lang="en-US" sz="1600">
                          <a:effectLst/>
                        </a:rPr>
                        <a:t>Phase III</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2010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Cox's Bazar, Bangladesh - GAqP</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a:effectLst/>
                        </a:rPr>
                        <a:t>38</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dirty="0">
                          <a:effectLst/>
                        </a:rPr>
                        <a:t>Cooperative Agreement - BSFF &amp; Dept. of Fisheries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extLst>
                  <a:ext uri="{0D108BD9-81ED-4DB2-BD59-A6C34878D82A}">
                    <a16:rowId xmlns:a16="http://schemas.microsoft.com/office/drawing/2014/main" val="10003"/>
                  </a:ext>
                </a:extLst>
              </a:tr>
              <a:tr h="417558">
                <a:tc vMerge="1">
                  <a:txBody>
                    <a:bodyPr/>
                    <a:lstStyle/>
                    <a:p>
                      <a:endParaRPr lang="en-US"/>
                    </a:p>
                  </a:txBody>
                  <a:tcPr/>
                </a:tc>
                <a:tc>
                  <a:txBody>
                    <a:bodyPr/>
                    <a:lstStyle/>
                    <a:p>
                      <a:pPr marL="0" marR="0">
                        <a:lnSpc>
                          <a:spcPct val="107000"/>
                        </a:lnSpc>
                        <a:spcBef>
                          <a:spcPts val="0"/>
                        </a:spcBef>
                        <a:spcAft>
                          <a:spcPts val="0"/>
                        </a:spcAft>
                      </a:pPr>
                      <a:r>
                        <a:rPr lang="en-US" sz="1600">
                          <a:effectLst/>
                        </a:rPr>
                        <a:t>2011</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Khulna, Bangladesh - GAqP</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a:effectLst/>
                        </a:rPr>
                        <a:t>20</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dirty="0">
                          <a:effectLst/>
                        </a:rPr>
                        <a:t>Cooperative Agreement - BSFF &amp; Dept. of Fisheries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extLst>
                  <a:ext uri="{0D108BD9-81ED-4DB2-BD59-A6C34878D82A}">
                    <a16:rowId xmlns:a16="http://schemas.microsoft.com/office/drawing/2014/main" val="10004"/>
                  </a:ext>
                </a:extLst>
              </a:tr>
              <a:tr h="468303">
                <a:tc vMerge="1">
                  <a:txBody>
                    <a:bodyPr/>
                    <a:lstStyle/>
                    <a:p>
                      <a:endParaRPr lang="en-US"/>
                    </a:p>
                  </a:txBody>
                  <a:tcPr/>
                </a:tc>
                <a:tc>
                  <a:txBody>
                    <a:bodyPr/>
                    <a:lstStyle/>
                    <a:p>
                      <a:pPr marL="0" marR="0">
                        <a:lnSpc>
                          <a:spcPct val="107000"/>
                        </a:lnSpc>
                        <a:spcBef>
                          <a:spcPts val="0"/>
                        </a:spcBef>
                        <a:spcAft>
                          <a:spcPts val="0"/>
                        </a:spcAft>
                      </a:pPr>
                      <a:r>
                        <a:rPr lang="en-US" sz="1600">
                          <a:effectLst/>
                        </a:rPr>
                        <a:t>2014</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Khulna, Bangladesh, GAqP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a:effectLst/>
                        </a:rPr>
                        <a:t>36</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dirty="0">
                          <a:effectLst/>
                        </a:rPr>
                        <a:t>Cooperative Agreement - USDA FAS - BSFF &amp; Dept. of Fisheries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extLst>
                  <a:ext uri="{0D108BD9-81ED-4DB2-BD59-A6C34878D82A}">
                    <a16:rowId xmlns:a16="http://schemas.microsoft.com/office/drawing/2014/main" val="10005"/>
                  </a:ext>
                </a:extLst>
              </a:tr>
              <a:tr h="391970">
                <a:tc vMerge="1">
                  <a:txBody>
                    <a:bodyPr/>
                    <a:lstStyle/>
                    <a:p>
                      <a:endParaRPr lang="en-US"/>
                    </a:p>
                  </a:txBody>
                  <a:tcPr/>
                </a:tc>
                <a:tc>
                  <a:txBody>
                    <a:bodyPr/>
                    <a:lstStyle/>
                    <a:p>
                      <a:pPr marL="0" marR="0">
                        <a:lnSpc>
                          <a:spcPct val="107000"/>
                        </a:lnSpc>
                        <a:spcBef>
                          <a:spcPts val="0"/>
                        </a:spcBef>
                        <a:spcAft>
                          <a:spcPts val="0"/>
                        </a:spcAft>
                      </a:pPr>
                      <a:r>
                        <a:rPr lang="en-US" sz="1600">
                          <a:effectLst/>
                        </a:rPr>
                        <a:t>2015</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Bangladesh - GFVP + HACCP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dirty="0">
                          <a:effectLst/>
                        </a:rPr>
                        <a:t>38</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dirty="0">
                          <a:effectLst/>
                        </a:rPr>
                        <a:t>Cooperative Agreement - USDA FAS - BSFF &amp; Dept. of Fisheries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extLst>
                  <a:ext uri="{0D108BD9-81ED-4DB2-BD59-A6C34878D82A}">
                    <a16:rowId xmlns:a16="http://schemas.microsoft.com/office/drawing/2014/main" val="10006"/>
                  </a:ext>
                </a:extLst>
              </a:tr>
              <a:tr h="595382">
                <a:tc vMerge="1">
                  <a:txBody>
                    <a:bodyPr/>
                    <a:lstStyle/>
                    <a:p>
                      <a:endParaRPr lang="en-US"/>
                    </a:p>
                  </a:txBody>
                  <a:tcPr/>
                </a:tc>
                <a:tc>
                  <a:txBody>
                    <a:bodyPr/>
                    <a:lstStyle/>
                    <a:p>
                      <a:pPr marL="0" marR="0">
                        <a:lnSpc>
                          <a:spcPct val="107000"/>
                        </a:lnSpc>
                        <a:spcBef>
                          <a:spcPts val="0"/>
                        </a:spcBef>
                        <a:spcAft>
                          <a:spcPts val="0"/>
                        </a:spcAft>
                      </a:pPr>
                      <a:r>
                        <a:rPr lang="en-US" sz="1600">
                          <a:effectLst/>
                        </a:rPr>
                        <a:t>2016</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Bangladesh - HACCP ToT</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dirty="0">
                          <a:effectLst/>
                        </a:rPr>
                        <a:t>25</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dirty="0">
                          <a:effectLst/>
                        </a:rPr>
                        <a:t>Cooperative Agreement - USDA FAS - GFSP, Responsible Aquaculture Foundation and AFDO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extLst>
                  <a:ext uri="{0D108BD9-81ED-4DB2-BD59-A6C34878D82A}">
                    <a16:rowId xmlns:a16="http://schemas.microsoft.com/office/drawing/2014/main" val="10007"/>
                  </a:ext>
                </a:extLst>
              </a:tr>
              <a:tr h="648803">
                <a:tc>
                  <a:txBody>
                    <a:bodyPr/>
                    <a:lstStyle/>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a:effectLst/>
                        </a:rPr>
                        <a:t>Total</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gn="ctr">
                        <a:lnSpc>
                          <a:spcPct val="107000"/>
                        </a:lnSpc>
                        <a:spcBef>
                          <a:spcPts val="0"/>
                        </a:spcBef>
                        <a:spcAft>
                          <a:spcPts val="0"/>
                        </a:spcAft>
                      </a:pPr>
                      <a:r>
                        <a:rPr lang="en-US" sz="1600" dirty="0">
                          <a:solidFill>
                            <a:srgbClr val="C00000"/>
                          </a:solidFill>
                          <a:effectLst/>
                        </a:rPr>
                        <a:t>213</a:t>
                      </a:r>
                      <a:endParaRPr lang="en-US" sz="16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nchor="ct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66383" marR="66383"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9003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431" y="0"/>
            <a:ext cx="8229600" cy="1143000"/>
          </a:xfrm>
        </p:spPr>
        <p:txBody>
          <a:bodyPr>
            <a:normAutofit/>
          </a:bodyPr>
          <a:lstStyle/>
          <a:p>
            <a:r>
              <a:rPr lang="en-US" sz="2800" dirty="0">
                <a:solidFill>
                  <a:schemeClr val="accent1">
                    <a:lumMod val="75000"/>
                  </a:schemeClr>
                </a:solidFill>
              </a:rPr>
              <a:t>Additional AAFSC Phase III </a:t>
            </a:r>
            <a:r>
              <a:rPr lang="en-US" sz="2800" dirty="0" smtClean="0">
                <a:solidFill>
                  <a:schemeClr val="accent1">
                    <a:lumMod val="75000"/>
                  </a:schemeClr>
                </a:solidFill>
              </a:rPr>
              <a:t>trainings</a:t>
            </a:r>
            <a:endParaRPr lang="en-US" sz="2800"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2993395"/>
              </p:ext>
            </p:extLst>
          </p:nvPr>
        </p:nvGraphicFramePr>
        <p:xfrm>
          <a:off x="689930" y="914400"/>
          <a:ext cx="7848602" cy="5707071"/>
        </p:xfrm>
        <a:graphic>
          <a:graphicData uri="http://schemas.openxmlformats.org/drawingml/2006/table">
            <a:tbl>
              <a:tblPr firstRow="1" firstCol="1" bandRow="1">
                <a:tableStyleId>{5C22544A-7EE6-4342-B048-85BDC9FD1C3A}</a:tableStyleId>
              </a:tblPr>
              <a:tblGrid>
                <a:gridCol w="4221457">
                  <a:extLst>
                    <a:ext uri="{9D8B030D-6E8A-4147-A177-3AD203B41FA5}">
                      <a16:colId xmlns:a16="http://schemas.microsoft.com/office/drawing/2014/main" val="20000"/>
                    </a:ext>
                  </a:extLst>
                </a:gridCol>
                <a:gridCol w="765512">
                  <a:extLst>
                    <a:ext uri="{9D8B030D-6E8A-4147-A177-3AD203B41FA5}">
                      <a16:colId xmlns:a16="http://schemas.microsoft.com/office/drawing/2014/main" val="20001"/>
                    </a:ext>
                  </a:extLst>
                </a:gridCol>
                <a:gridCol w="1109758">
                  <a:extLst>
                    <a:ext uri="{9D8B030D-6E8A-4147-A177-3AD203B41FA5}">
                      <a16:colId xmlns:a16="http://schemas.microsoft.com/office/drawing/2014/main" val="20002"/>
                    </a:ext>
                  </a:extLst>
                </a:gridCol>
                <a:gridCol w="982125">
                  <a:extLst>
                    <a:ext uri="{9D8B030D-6E8A-4147-A177-3AD203B41FA5}">
                      <a16:colId xmlns:a16="http://schemas.microsoft.com/office/drawing/2014/main" val="20003"/>
                    </a:ext>
                  </a:extLst>
                </a:gridCol>
                <a:gridCol w="769750">
                  <a:extLst>
                    <a:ext uri="{9D8B030D-6E8A-4147-A177-3AD203B41FA5}">
                      <a16:colId xmlns:a16="http://schemas.microsoft.com/office/drawing/2014/main" val="20004"/>
                    </a:ext>
                  </a:extLst>
                </a:gridCol>
              </a:tblGrid>
              <a:tr h="445739">
                <a:tc>
                  <a:txBody>
                    <a:bodyPr/>
                    <a:lstStyle/>
                    <a:p>
                      <a:pPr marL="0" marR="0" algn="ctr">
                        <a:lnSpc>
                          <a:spcPct val="107000"/>
                        </a:lnSpc>
                        <a:spcBef>
                          <a:spcPts val="0"/>
                        </a:spcBef>
                        <a:spcAft>
                          <a:spcPts val="0"/>
                        </a:spcAft>
                      </a:pPr>
                      <a:r>
                        <a:rPr lang="en-US" sz="1400" dirty="0">
                          <a:effectLst/>
                        </a:rPr>
                        <a:t>Name of the topic</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Events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Participants trained</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Institutions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Districts covered</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7811">
                <a:tc gridSpan="5">
                  <a:txBody>
                    <a:bodyPr/>
                    <a:lstStyle/>
                    <a:p>
                      <a:pPr marL="0" marR="0">
                        <a:lnSpc>
                          <a:spcPct val="107000"/>
                        </a:lnSpc>
                        <a:spcBef>
                          <a:spcPts val="0"/>
                        </a:spcBef>
                        <a:spcAft>
                          <a:spcPts val="0"/>
                        </a:spcAft>
                      </a:pPr>
                      <a:r>
                        <a:rPr lang="en-US" sz="1400" dirty="0">
                          <a:effectLst/>
                        </a:rPr>
                        <a:t>AAFSC accomplishments in food security, 2009 - 2014</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7811">
                <a:tc>
                  <a:txBody>
                    <a:bodyPr/>
                    <a:lstStyle/>
                    <a:p>
                      <a:pPr marL="0" marR="0">
                        <a:lnSpc>
                          <a:spcPct val="107000"/>
                        </a:lnSpc>
                        <a:spcBef>
                          <a:spcPts val="0"/>
                        </a:spcBef>
                        <a:spcAft>
                          <a:spcPts val="0"/>
                        </a:spcAft>
                      </a:pPr>
                      <a:r>
                        <a:rPr lang="en-US" sz="1400" dirty="0">
                          <a:effectLst/>
                        </a:rPr>
                        <a:t>Organized </a:t>
                      </a:r>
                      <a:r>
                        <a:rPr lang="en-US" sz="1400" dirty="0" err="1">
                          <a:effectLst/>
                        </a:rPr>
                        <a:t>ToT</a:t>
                      </a:r>
                      <a:r>
                        <a:rPr lang="en-US" sz="1400" dirty="0">
                          <a:effectLst/>
                        </a:rPr>
                        <a:t> on </a:t>
                      </a:r>
                      <a:r>
                        <a:rPr lang="en-US" sz="1400" dirty="0" err="1">
                          <a:effectLst/>
                        </a:rPr>
                        <a:t>GAqP</a:t>
                      </a:r>
                      <a:r>
                        <a:rPr lang="en-US" sz="1400" dirty="0">
                          <a:effectLst/>
                        </a:rPr>
                        <a:t> (Development of Core Trainers)</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600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45739">
                <a:tc>
                  <a:txBody>
                    <a:bodyPr/>
                    <a:lstStyle/>
                    <a:p>
                      <a:pPr marL="0" marR="0">
                        <a:lnSpc>
                          <a:spcPct val="107000"/>
                        </a:lnSpc>
                        <a:spcBef>
                          <a:spcPts val="0"/>
                        </a:spcBef>
                        <a:spcAft>
                          <a:spcPts val="0"/>
                        </a:spcAft>
                      </a:pPr>
                      <a:r>
                        <a:rPr lang="en-US" sz="1400" dirty="0">
                          <a:effectLst/>
                        </a:rPr>
                        <a:t>Organized field-level training on </a:t>
                      </a:r>
                      <a:r>
                        <a:rPr lang="en-US" sz="1400" dirty="0" err="1">
                          <a:effectLst/>
                        </a:rPr>
                        <a:t>GAqP</a:t>
                      </a:r>
                      <a:r>
                        <a:rPr lang="en-US" sz="1400" dirty="0">
                          <a:effectLst/>
                        </a:rPr>
                        <a:t>, Code of Conducts and Codex, Seafood HACCP</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54</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2120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17811">
                <a:tc gridSpan="5">
                  <a:txBody>
                    <a:bodyPr/>
                    <a:lstStyle/>
                    <a:p>
                      <a:pPr marL="0" marR="0">
                        <a:lnSpc>
                          <a:spcPct val="107000"/>
                        </a:lnSpc>
                        <a:spcBef>
                          <a:spcPts val="0"/>
                        </a:spcBef>
                        <a:spcAft>
                          <a:spcPts val="0"/>
                        </a:spcAft>
                      </a:pPr>
                      <a:r>
                        <a:rPr lang="en-US" sz="1400" dirty="0">
                          <a:effectLst/>
                        </a:rPr>
                        <a:t>Training diversification to reach mass community</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17811">
                <a:tc>
                  <a:txBody>
                    <a:bodyPr/>
                    <a:lstStyle/>
                    <a:p>
                      <a:pPr marL="0" marR="0">
                        <a:lnSpc>
                          <a:spcPct val="107000"/>
                        </a:lnSpc>
                        <a:spcBef>
                          <a:spcPts val="0"/>
                        </a:spcBef>
                        <a:spcAft>
                          <a:spcPts val="0"/>
                        </a:spcAft>
                      </a:pPr>
                      <a:r>
                        <a:rPr lang="en-US" sz="1400">
                          <a:effectLst/>
                        </a:rPr>
                        <a:t>GAqP to school teacher &amp; Imam (Head Priest of Mosques)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200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65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17811">
                <a:tc>
                  <a:txBody>
                    <a:bodyPr/>
                    <a:lstStyle/>
                    <a:p>
                      <a:pPr marL="0" marR="0">
                        <a:lnSpc>
                          <a:spcPct val="107000"/>
                        </a:lnSpc>
                        <a:spcBef>
                          <a:spcPts val="0"/>
                        </a:spcBef>
                        <a:spcAft>
                          <a:spcPts val="0"/>
                        </a:spcAft>
                      </a:pPr>
                      <a:r>
                        <a:rPr lang="en-US" sz="1400">
                          <a:effectLst/>
                        </a:rPr>
                        <a:t>GAqP to field-level government officials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100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17811">
                <a:tc>
                  <a:txBody>
                    <a:bodyPr/>
                    <a:lstStyle/>
                    <a:p>
                      <a:pPr marL="0" marR="0">
                        <a:lnSpc>
                          <a:spcPct val="107000"/>
                        </a:lnSpc>
                        <a:spcBef>
                          <a:spcPts val="0"/>
                        </a:spcBef>
                        <a:spcAft>
                          <a:spcPts val="0"/>
                        </a:spcAft>
                      </a:pPr>
                      <a:r>
                        <a:rPr lang="en-US" sz="1400">
                          <a:effectLst/>
                        </a:rPr>
                        <a:t>GAqP to university teachers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160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217811">
                <a:tc>
                  <a:txBody>
                    <a:bodyPr/>
                    <a:lstStyle/>
                    <a:p>
                      <a:pPr marL="0" marR="0">
                        <a:lnSpc>
                          <a:spcPct val="107000"/>
                        </a:lnSpc>
                        <a:spcBef>
                          <a:spcPts val="0"/>
                        </a:spcBef>
                        <a:spcAft>
                          <a:spcPts val="0"/>
                        </a:spcAft>
                      </a:pPr>
                      <a:r>
                        <a:rPr lang="en-US" sz="1400" dirty="0">
                          <a:effectLst/>
                        </a:rPr>
                        <a:t>GFVP</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45739">
                <a:tc>
                  <a:txBody>
                    <a:bodyPr/>
                    <a:lstStyle/>
                    <a:p>
                      <a:pPr marL="0" marR="0">
                        <a:lnSpc>
                          <a:spcPct val="107000"/>
                        </a:lnSpc>
                        <a:spcBef>
                          <a:spcPts val="0"/>
                        </a:spcBef>
                        <a:spcAft>
                          <a:spcPts val="0"/>
                        </a:spcAft>
                      </a:pPr>
                      <a:r>
                        <a:rPr lang="en-US" sz="1400" dirty="0">
                          <a:effectLst/>
                        </a:rPr>
                        <a:t>Seafood HACCP by SHA (Seafood HACCP AFDO) and Cornell University</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217811">
                <a:tc>
                  <a:txBody>
                    <a:bodyPr/>
                    <a:lstStyle/>
                    <a:p>
                      <a:pPr marL="0" marR="0">
                        <a:lnSpc>
                          <a:spcPct val="107000"/>
                        </a:lnSpc>
                        <a:spcBef>
                          <a:spcPts val="0"/>
                        </a:spcBef>
                        <a:spcAft>
                          <a:spcPts val="0"/>
                        </a:spcAft>
                      </a:pPr>
                      <a:r>
                        <a:rPr lang="en-US" sz="1400">
                          <a:effectLst/>
                        </a:rPr>
                        <a:t>GAqP on dry fish</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r h="217811">
                <a:tc gridSpan="5">
                  <a:txBody>
                    <a:bodyPr/>
                    <a:lstStyle/>
                    <a:p>
                      <a:pPr marL="0" marR="0">
                        <a:lnSpc>
                          <a:spcPct val="107000"/>
                        </a:lnSpc>
                        <a:spcBef>
                          <a:spcPts val="0"/>
                        </a:spcBef>
                        <a:spcAft>
                          <a:spcPts val="0"/>
                        </a:spcAft>
                      </a:pPr>
                      <a:r>
                        <a:rPr lang="en-US" sz="1400" dirty="0">
                          <a:effectLst/>
                        </a:rPr>
                        <a:t>List of training programs conducted by BSFF with support from JIFSAN, 2014 - 2016</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217811">
                <a:tc>
                  <a:txBody>
                    <a:bodyPr/>
                    <a:lstStyle/>
                    <a:p>
                      <a:pPr marL="0" marR="0">
                        <a:lnSpc>
                          <a:spcPct val="107000"/>
                        </a:lnSpc>
                        <a:spcBef>
                          <a:spcPts val="0"/>
                        </a:spcBef>
                        <a:spcAft>
                          <a:spcPts val="0"/>
                        </a:spcAft>
                      </a:pPr>
                      <a:r>
                        <a:rPr lang="en-US" sz="1400">
                          <a:effectLst/>
                        </a:rPr>
                        <a:t>HACCP</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800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17811">
                <a:tc>
                  <a:txBody>
                    <a:bodyPr/>
                    <a:lstStyle/>
                    <a:p>
                      <a:pPr marL="0" marR="0">
                        <a:lnSpc>
                          <a:spcPct val="107000"/>
                        </a:lnSpc>
                        <a:spcBef>
                          <a:spcPts val="0"/>
                        </a:spcBef>
                        <a:spcAft>
                          <a:spcPts val="0"/>
                        </a:spcAft>
                      </a:pPr>
                      <a:r>
                        <a:rPr lang="en-US" sz="1400">
                          <a:effectLst/>
                        </a:rPr>
                        <a:t>GAqP</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900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17811">
                <a:tc>
                  <a:txBody>
                    <a:bodyPr/>
                    <a:lstStyle/>
                    <a:p>
                      <a:pPr marL="0" marR="0">
                        <a:lnSpc>
                          <a:spcPct val="107000"/>
                        </a:lnSpc>
                        <a:spcBef>
                          <a:spcPts val="0"/>
                        </a:spcBef>
                        <a:spcAft>
                          <a:spcPts val="0"/>
                        </a:spcAft>
                      </a:pPr>
                      <a:r>
                        <a:rPr lang="en-US" sz="1400">
                          <a:effectLst/>
                        </a:rPr>
                        <a:t>GAqP + HACCP</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17811">
                <a:tc>
                  <a:txBody>
                    <a:bodyPr/>
                    <a:lstStyle/>
                    <a:p>
                      <a:pPr marL="0" marR="0">
                        <a:lnSpc>
                          <a:spcPct val="107000"/>
                        </a:lnSpc>
                        <a:spcBef>
                          <a:spcPts val="0"/>
                        </a:spcBef>
                        <a:spcAft>
                          <a:spcPts val="0"/>
                        </a:spcAft>
                      </a:pPr>
                      <a:r>
                        <a:rPr lang="en-US" sz="1400">
                          <a:effectLst/>
                        </a:rPr>
                        <a:t>GAqP + HACCP + CODEX</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17811">
                <a:tc>
                  <a:txBody>
                    <a:bodyPr/>
                    <a:lstStyle/>
                    <a:p>
                      <a:pPr marL="0" marR="0">
                        <a:lnSpc>
                          <a:spcPct val="107000"/>
                        </a:lnSpc>
                        <a:spcBef>
                          <a:spcPts val="0"/>
                        </a:spcBef>
                        <a:spcAft>
                          <a:spcPts val="0"/>
                        </a:spcAft>
                      </a:pPr>
                      <a:r>
                        <a:rPr lang="en-US" sz="1400">
                          <a:effectLst/>
                        </a:rPr>
                        <a:t>CODEX</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300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17811">
                <a:tc>
                  <a:txBody>
                    <a:bodyPr/>
                    <a:lstStyle/>
                    <a:p>
                      <a:pPr marL="0" marR="0">
                        <a:lnSpc>
                          <a:spcPct val="107000"/>
                        </a:lnSpc>
                        <a:spcBef>
                          <a:spcPts val="0"/>
                        </a:spcBef>
                        <a:spcAft>
                          <a:spcPts val="0"/>
                        </a:spcAft>
                      </a:pPr>
                      <a:r>
                        <a:rPr lang="en-US" sz="1400">
                          <a:effectLst/>
                        </a:rPr>
                        <a:t>GFVP</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17811">
                <a:tc>
                  <a:txBody>
                    <a:bodyPr/>
                    <a:lstStyle/>
                    <a:p>
                      <a:pPr marL="0" marR="0">
                        <a:lnSpc>
                          <a:spcPct val="107000"/>
                        </a:lnSpc>
                        <a:spcBef>
                          <a:spcPts val="0"/>
                        </a:spcBef>
                        <a:spcAft>
                          <a:spcPts val="0"/>
                        </a:spcAft>
                      </a:pPr>
                      <a:r>
                        <a:rPr lang="en-US" sz="1400">
                          <a:effectLst/>
                        </a:rPr>
                        <a:t>Risk Management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r h="217811">
                <a:tc>
                  <a:txBody>
                    <a:bodyPr/>
                    <a:lstStyle/>
                    <a:p>
                      <a:pPr marL="0" marR="0">
                        <a:lnSpc>
                          <a:spcPct val="107000"/>
                        </a:lnSpc>
                        <a:spcBef>
                          <a:spcPts val="0"/>
                        </a:spcBef>
                        <a:spcAft>
                          <a:spcPts val="0"/>
                        </a:spcAft>
                      </a:pPr>
                      <a:r>
                        <a:rPr lang="en-US" sz="1400">
                          <a:effectLst/>
                        </a:rPr>
                        <a:t>HACCP/CODEX</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50</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19"/>
                  </a:ext>
                </a:extLst>
              </a:tr>
              <a:tr h="217811">
                <a:tc>
                  <a:txBody>
                    <a:bodyPr/>
                    <a:lstStyle/>
                    <a:p>
                      <a:pPr marL="0" marR="0">
                        <a:lnSpc>
                          <a:spcPct val="107000"/>
                        </a:lnSpc>
                        <a:spcBef>
                          <a:spcPts val="0"/>
                        </a:spcBef>
                        <a:spcAft>
                          <a:spcPts val="0"/>
                        </a:spcAft>
                      </a:pPr>
                      <a:r>
                        <a:rPr lang="en-US" sz="1400">
                          <a:effectLst/>
                        </a:rPr>
                        <a:t>Total</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solidFill>
                            <a:srgbClr val="C00000"/>
                          </a:solidFill>
                          <a:effectLst/>
                        </a:rPr>
                        <a:t>5500</a:t>
                      </a:r>
                      <a:endParaRPr lang="en-US" sz="14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20"/>
                  </a:ext>
                </a:extLst>
              </a:tr>
            </a:tbl>
          </a:graphicData>
        </a:graphic>
      </p:graphicFrame>
      <p:sp>
        <p:nvSpPr>
          <p:cNvPr id="5" name="Rectangle 1"/>
          <p:cNvSpPr>
            <a:spLocks noChangeArrowheads="1"/>
          </p:cNvSpPr>
          <p:nvPr/>
        </p:nvSpPr>
        <p:spPr bwMode="auto">
          <a:xfrm>
            <a:off x="471889" y="649169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Data provided by the Bangladesh Shrimp and Fish Foundation, 2017</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6511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400" dirty="0">
                <a:solidFill>
                  <a:schemeClr val="accent1">
                    <a:lumMod val="75000"/>
                  </a:schemeClr>
                </a:solidFill>
              </a:rPr>
              <a:t>Additional Food Safety Capacity Building Trainings Collaborating with </a:t>
            </a:r>
            <a:r>
              <a:rPr lang="en-US" sz="2400" dirty="0" smtClean="0">
                <a:solidFill>
                  <a:schemeClr val="accent1">
                    <a:lumMod val="75000"/>
                  </a:schemeClr>
                </a:solidFill>
              </a:rPr>
              <a:t>BSFF (raised over $</a:t>
            </a:r>
            <a:r>
              <a:rPr lang="en-US" sz="2400" dirty="0">
                <a:solidFill>
                  <a:schemeClr val="accent1">
                    <a:lumMod val="75000"/>
                  </a:schemeClr>
                </a:solidFill>
              </a:rPr>
              <a:t>72 </a:t>
            </a:r>
            <a:r>
              <a:rPr lang="en-US" sz="2400" dirty="0" smtClean="0">
                <a:solidFill>
                  <a:schemeClr val="accent1">
                    <a:lumMod val="75000"/>
                  </a:schemeClr>
                </a:solidFill>
              </a:rPr>
              <a:t>million additional funds)</a:t>
            </a:r>
            <a:endParaRPr lang="en-US" sz="2400"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9332655"/>
              </p:ext>
            </p:extLst>
          </p:nvPr>
        </p:nvGraphicFramePr>
        <p:xfrm>
          <a:off x="457200" y="1524000"/>
          <a:ext cx="7924799" cy="4723889"/>
        </p:xfrm>
        <a:graphic>
          <a:graphicData uri="http://schemas.openxmlformats.org/drawingml/2006/table">
            <a:tbl>
              <a:tblPr firstRow="1" firstCol="1" bandRow="1">
                <a:tableStyleId>{5C22544A-7EE6-4342-B048-85BDC9FD1C3A}</a:tableStyleId>
              </a:tblPr>
              <a:tblGrid>
                <a:gridCol w="3817897">
                  <a:extLst>
                    <a:ext uri="{9D8B030D-6E8A-4147-A177-3AD203B41FA5}">
                      <a16:colId xmlns:a16="http://schemas.microsoft.com/office/drawing/2014/main" val="20000"/>
                    </a:ext>
                  </a:extLst>
                </a:gridCol>
                <a:gridCol w="836591">
                  <a:extLst>
                    <a:ext uri="{9D8B030D-6E8A-4147-A177-3AD203B41FA5}">
                      <a16:colId xmlns:a16="http://schemas.microsoft.com/office/drawing/2014/main" val="20001"/>
                    </a:ext>
                  </a:extLst>
                </a:gridCol>
                <a:gridCol w="1064752">
                  <a:extLst>
                    <a:ext uri="{9D8B030D-6E8A-4147-A177-3AD203B41FA5}">
                      <a16:colId xmlns:a16="http://schemas.microsoft.com/office/drawing/2014/main" val="20002"/>
                    </a:ext>
                  </a:extLst>
                </a:gridCol>
                <a:gridCol w="2205559">
                  <a:extLst>
                    <a:ext uri="{9D8B030D-6E8A-4147-A177-3AD203B41FA5}">
                      <a16:colId xmlns:a16="http://schemas.microsoft.com/office/drawing/2014/main" val="20003"/>
                    </a:ext>
                  </a:extLst>
                </a:gridCol>
              </a:tblGrid>
              <a:tr h="637585">
                <a:tc>
                  <a:txBody>
                    <a:bodyPr/>
                    <a:lstStyle/>
                    <a:p>
                      <a:pPr marL="0" marR="0" algn="ctr">
                        <a:lnSpc>
                          <a:spcPct val="107000"/>
                        </a:lnSpc>
                        <a:spcBef>
                          <a:spcPts val="0"/>
                        </a:spcBef>
                        <a:spcAft>
                          <a:spcPts val="0"/>
                        </a:spcAft>
                      </a:pPr>
                      <a:r>
                        <a:rPr lang="en-US" sz="1400" dirty="0">
                          <a:effectLst/>
                        </a:rPr>
                        <a:t>Training/Program</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No. of Training</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Total No. of Participants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Projects</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0875">
                <a:tc>
                  <a:txBody>
                    <a:bodyPr/>
                    <a:lstStyle/>
                    <a:p>
                      <a:pPr marL="0" marR="0">
                        <a:lnSpc>
                          <a:spcPct val="107000"/>
                        </a:lnSpc>
                        <a:spcBef>
                          <a:spcPts val="0"/>
                        </a:spcBef>
                        <a:spcAft>
                          <a:spcPts val="0"/>
                        </a:spcAft>
                      </a:pPr>
                      <a:r>
                        <a:rPr lang="en-US" sz="1400">
                          <a:effectLst/>
                        </a:rPr>
                        <a:t>CODEX</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44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2200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BEGP, BPC</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380875">
                <a:tc>
                  <a:txBody>
                    <a:bodyPr/>
                    <a:lstStyle/>
                    <a:p>
                      <a:pPr marL="0" marR="0">
                        <a:lnSpc>
                          <a:spcPct val="107000"/>
                        </a:lnSpc>
                        <a:spcBef>
                          <a:spcPts val="0"/>
                        </a:spcBef>
                        <a:spcAft>
                          <a:spcPts val="0"/>
                        </a:spcAft>
                      </a:pPr>
                      <a:r>
                        <a:rPr lang="en-US" sz="1400">
                          <a:effectLst/>
                        </a:rPr>
                        <a:t>Farmers Field Program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FAO Food Safety Project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380875">
                <a:tc>
                  <a:txBody>
                    <a:bodyPr/>
                    <a:lstStyle/>
                    <a:p>
                      <a:pPr marL="0" marR="0">
                        <a:lnSpc>
                          <a:spcPct val="107000"/>
                        </a:lnSpc>
                        <a:spcBef>
                          <a:spcPts val="0"/>
                        </a:spcBef>
                        <a:spcAft>
                          <a:spcPts val="0"/>
                        </a:spcAft>
                      </a:pPr>
                      <a:r>
                        <a:rPr lang="en-US" sz="1400">
                          <a:effectLst/>
                        </a:rPr>
                        <a:t>Food Control Guideline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87</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FAO Food Safety Project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80875">
                <a:tc>
                  <a:txBody>
                    <a:bodyPr/>
                    <a:lstStyle/>
                    <a:p>
                      <a:pPr marL="0" marR="0">
                        <a:lnSpc>
                          <a:spcPct val="107000"/>
                        </a:lnSpc>
                        <a:spcBef>
                          <a:spcPts val="0"/>
                        </a:spcBef>
                        <a:spcAft>
                          <a:spcPts val="0"/>
                        </a:spcAft>
                      </a:pPr>
                      <a:r>
                        <a:rPr lang="en-US" sz="1400">
                          <a:effectLst/>
                        </a:rPr>
                        <a:t>Food Control Guidelines in Fish Value chain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32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FAO Food Safety Project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380875">
                <a:tc>
                  <a:txBody>
                    <a:bodyPr/>
                    <a:lstStyle/>
                    <a:p>
                      <a:pPr marL="0" marR="0">
                        <a:lnSpc>
                          <a:spcPct val="107000"/>
                        </a:lnSpc>
                        <a:spcBef>
                          <a:spcPts val="0"/>
                        </a:spcBef>
                        <a:spcAft>
                          <a:spcPts val="0"/>
                        </a:spcAft>
                      </a:pPr>
                      <a:r>
                        <a:rPr lang="en-US" sz="1400">
                          <a:effectLst/>
                        </a:rPr>
                        <a:t>Good Aquaculture Practices (GAqP)</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86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4300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FAO Food Safety Project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380875">
                <a:tc>
                  <a:txBody>
                    <a:bodyPr/>
                    <a:lstStyle/>
                    <a:p>
                      <a:pPr marL="0" marR="0">
                        <a:lnSpc>
                          <a:spcPct val="107000"/>
                        </a:lnSpc>
                        <a:spcBef>
                          <a:spcPts val="0"/>
                        </a:spcBef>
                        <a:spcAft>
                          <a:spcPts val="0"/>
                        </a:spcAft>
                      </a:pPr>
                      <a:r>
                        <a:rPr lang="en-US" sz="1400">
                          <a:effectLst/>
                        </a:rPr>
                        <a:t>HACCP</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24</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1200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BEGP, BPC</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963614">
                <a:tc>
                  <a:txBody>
                    <a:bodyPr/>
                    <a:lstStyle/>
                    <a:p>
                      <a:pPr marL="0" marR="0">
                        <a:lnSpc>
                          <a:spcPct val="107000"/>
                        </a:lnSpc>
                        <a:spcBef>
                          <a:spcPts val="0"/>
                        </a:spcBef>
                        <a:spcAft>
                          <a:spcPts val="0"/>
                        </a:spcAft>
                      </a:pPr>
                      <a:r>
                        <a:rPr lang="en-US" sz="1400">
                          <a:effectLst/>
                        </a:rPr>
                        <a:t>Safe Fish Production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192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6278</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FAO Food Safety Project and Agri-Business for Trade Competitiveness (ACT-P)</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380875">
                <a:tc>
                  <a:txBody>
                    <a:bodyPr/>
                    <a:lstStyle/>
                    <a:p>
                      <a:pPr marL="0" marR="0">
                        <a:lnSpc>
                          <a:spcPct val="107000"/>
                        </a:lnSpc>
                        <a:spcBef>
                          <a:spcPts val="0"/>
                        </a:spcBef>
                        <a:spcAft>
                          <a:spcPts val="0"/>
                        </a:spcAft>
                      </a:pPr>
                      <a:r>
                        <a:rPr lang="en-US" sz="1400">
                          <a:effectLst/>
                        </a:rPr>
                        <a:t>Food Control Guidelines in Aquaculture Value chain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rPr>
                        <a:t>72</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400">
                          <a:effectLst/>
                        </a:rPr>
                        <a:t>FAO Food Safety Project</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380875">
                <a:tc>
                  <a:txBody>
                    <a:bodyPr/>
                    <a:lstStyle/>
                    <a:p>
                      <a:pPr marL="0" marR="0">
                        <a:lnSpc>
                          <a:spcPct val="107000"/>
                        </a:lnSpc>
                        <a:spcBef>
                          <a:spcPts val="0"/>
                        </a:spcBef>
                        <a:spcAft>
                          <a:spcPts val="0"/>
                        </a:spcAft>
                      </a:pPr>
                      <a:r>
                        <a:rPr lang="en-US" sz="1400">
                          <a:effectLst/>
                        </a:rPr>
                        <a:t>Grand Total</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a:effectLst/>
                        </a:rPr>
                        <a:t>356</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smtClean="0">
                          <a:solidFill>
                            <a:srgbClr val="C00000"/>
                          </a:solidFill>
                          <a:effectLst/>
                        </a:rPr>
                        <a:t>14,289</a:t>
                      </a:r>
                      <a:endParaRPr lang="en-US" sz="1400"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nSpc>
                          <a:spcPct val="107000"/>
                        </a:lnSpc>
                      </a:pPr>
                      <a:endParaRPr lang="en-US" sz="14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0719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Autofit/>
          </a:bodyPr>
          <a:lstStyle/>
          <a:p>
            <a:r>
              <a:rPr lang="en-US" sz="2400" dirty="0">
                <a:solidFill>
                  <a:schemeClr val="accent1">
                    <a:lumMod val="75000"/>
                  </a:schemeClr>
                </a:solidFill>
              </a:rPr>
              <a:t>Number of Refusals of Selected Food Import Categories (2007-2017)</a:t>
            </a:r>
          </a:p>
        </p:txBody>
      </p:sp>
      <p:graphicFrame>
        <p:nvGraphicFramePr>
          <p:cNvPr id="4" name="Content Placeholder 3" descr="Data Source: FDA Import Refusal Report. Retrieved from https://www.accessdata.fda.gov/scripts/importrefusals/&#10;* Data from 2017 includeds cases from January to June."/>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4820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508"/>
            <a:ext cx="8229600" cy="1143000"/>
          </a:xfrm>
        </p:spPr>
        <p:txBody>
          <a:bodyPr>
            <a:normAutofit/>
          </a:bodyPr>
          <a:lstStyle/>
          <a:p>
            <a:r>
              <a:rPr lang="en-US" sz="2800" dirty="0">
                <a:solidFill>
                  <a:schemeClr val="accent1">
                    <a:lumMod val="75000"/>
                  </a:schemeClr>
                </a:solidFill>
              </a:rPr>
              <a:t>Lessons Learned from Centers</a:t>
            </a:r>
          </a:p>
        </p:txBody>
      </p:sp>
      <p:sp>
        <p:nvSpPr>
          <p:cNvPr id="3" name="Content Placeholder 2"/>
          <p:cNvSpPr>
            <a:spLocks noGrp="1"/>
          </p:cNvSpPr>
          <p:nvPr>
            <p:ph sz="half" idx="1"/>
          </p:nvPr>
        </p:nvSpPr>
        <p:spPr>
          <a:xfrm>
            <a:off x="234198" y="838200"/>
            <a:ext cx="4871202" cy="6019800"/>
          </a:xfrm>
          <a:solidFill>
            <a:schemeClr val="accent1">
              <a:lumMod val="40000"/>
              <a:lumOff val="60000"/>
            </a:schemeClr>
          </a:solidFill>
        </p:spPr>
        <p:txBody>
          <a:bodyPr vert="horz" lIns="91440" tIns="45720" rIns="91440" bIns="45720" rtlCol="0">
            <a:noAutofit/>
          </a:bodyPr>
          <a:lstStyle/>
          <a:p>
            <a:r>
              <a:rPr lang="en-US" sz="1800" dirty="0" smtClean="0"/>
              <a:t>~20 k individuals trained in Bangladesh; ~8 k in India</a:t>
            </a:r>
          </a:p>
          <a:p>
            <a:r>
              <a:rPr lang="en-US" sz="1800" dirty="0" smtClean="0">
                <a:solidFill>
                  <a:schemeClr val="accent1">
                    <a:lumMod val="75000"/>
                  </a:schemeClr>
                </a:solidFill>
              </a:rPr>
              <a:t>Lead trainers tailor JIFSAN training material </a:t>
            </a:r>
            <a:r>
              <a:rPr lang="en-US" sz="1800" dirty="0">
                <a:solidFill>
                  <a:schemeClr val="accent1">
                    <a:lumMod val="75000"/>
                  </a:schemeClr>
                </a:solidFill>
              </a:rPr>
              <a:t>to </a:t>
            </a:r>
            <a:r>
              <a:rPr lang="en-US" sz="1800" dirty="0" smtClean="0">
                <a:solidFill>
                  <a:schemeClr val="accent1">
                    <a:lumMod val="75000"/>
                  </a:schemeClr>
                </a:solidFill>
              </a:rPr>
              <a:t>local </a:t>
            </a:r>
            <a:r>
              <a:rPr lang="en-US" sz="1800" dirty="0">
                <a:solidFill>
                  <a:schemeClr val="accent1">
                    <a:lumMod val="75000"/>
                  </a:schemeClr>
                </a:solidFill>
              </a:rPr>
              <a:t>supply chains and </a:t>
            </a:r>
            <a:r>
              <a:rPr lang="en-US" sz="1800" dirty="0" smtClean="0">
                <a:solidFill>
                  <a:schemeClr val="accent1">
                    <a:lumMod val="75000"/>
                  </a:schemeClr>
                </a:solidFill>
              </a:rPr>
              <a:t>create local language training </a:t>
            </a:r>
            <a:r>
              <a:rPr lang="en-US" sz="1800" dirty="0">
                <a:solidFill>
                  <a:schemeClr val="accent1">
                    <a:lumMod val="75000"/>
                  </a:schemeClr>
                </a:solidFill>
              </a:rPr>
              <a:t>material </a:t>
            </a:r>
          </a:p>
          <a:p>
            <a:r>
              <a:rPr lang="en-US" sz="1800" dirty="0" smtClean="0"/>
              <a:t>Partner institutions worked </a:t>
            </a:r>
            <a:r>
              <a:rPr lang="en-US" sz="1800" dirty="0"/>
              <a:t>to improve national laboratory </a:t>
            </a:r>
            <a:r>
              <a:rPr lang="en-US" sz="1800" dirty="0" smtClean="0"/>
              <a:t>infrastructure</a:t>
            </a:r>
            <a:endParaRPr lang="en-US" sz="1800" dirty="0"/>
          </a:p>
          <a:p>
            <a:r>
              <a:rPr lang="en-US" sz="1800" dirty="0" smtClean="0">
                <a:solidFill>
                  <a:schemeClr val="accent1">
                    <a:lumMod val="75000"/>
                  </a:schemeClr>
                </a:solidFill>
              </a:rPr>
              <a:t>Sustainability of Initiatives due to  partnerships (industry </a:t>
            </a:r>
            <a:r>
              <a:rPr lang="en-US" sz="1800" dirty="0">
                <a:solidFill>
                  <a:schemeClr val="accent1">
                    <a:lumMod val="75000"/>
                  </a:schemeClr>
                </a:solidFill>
              </a:rPr>
              <a:t>groups and </a:t>
            </a:r>
            <a:r>
              <a:rPr lang="en-US" sz="1800" dirty="0" smtClean="0">
                <a:solidFill>
                  <a:schemeClr val="accent1">
                    <a:lumMod val="75000"/>
                  </a:schemeClr>
                </a:solidFill>
              </a:rPr>
              <a:t>involving national </a:t>
            </a:r>
            <a:r>
              <a:rPr lang="en-US" sz="1800" dirty="0">
                <a:solidFill>
                  <a:schemeClr val="accent1">
                    <a:lumMod val="75000"/>
                  </a:schemeClr>
                </a:solidFill>
              </a:rPr>
              <a:t>and local </a:t>
            </a:r>
            <a:r>
              <a:rPr lang="en-US" sz="1800" dirty="0" smtClean="0">
                <a:solidFill>
                  <a:schemeClr val="accent1">
                    <a:lumMod val="75000"/>
                  </a:schemeClr>
                </a:solidFill>
              </a:rPr>
              <a:t>governments) </a:t>
            </a:r>
          </a:p>
          <a:p>
            <a:r>
              <a:rPr lang="en-US" sz="1800" dirty="0" smtClean="0"/>
              <a:t>Recognized from the start that  initial training was the base </a:t>
            </a:r>
            <a:r>
              <a:rPr lang="en-US" sz="1800" dirty="0"/>
              <a:t>from which additional work could be </a:t>
            </a:r>
            <a:r>
              <a:rPr lang="en-US" sz="1800" dirty="0" smtClean="0"/>
              <a:t>done. With external funds</a:t>
            </a:r>
          </a:p>
          <a:p>
            <a:r>
              <a:rPr lang="en-US" sz="1800" dirty="0" smtClean="0"/>
              <a:t>With </a:t>
            </a:r>
            <a:r>
              <a:rPr lang="en-US" sz="1800" dirty="0"/>
              <a:t>third party certifications some difficulties in producers accessing online courses and funds in US dollars to complete certification </a:t>
            </a:r>
            <a:r>
              <a:rPr lang="en-US" sz="1800" dirty="0" smtClean="0"/>
              <a:t>requirements</a:t>
            </a:r>
            <a:r>
              <a:rPr lang="en-US" sz="1800" dirty="0"/>
              <a:t>.</a:t>
            </a:r>
            <a:r>
              <a:rPr lang="en-US" sz="1800" dirty="0" smtClean="0"/>
              <a:t> </a:t>
            </a:r>
            <a:endParaRPr lang="en-US" sz="1800" dirty="0"/>
          </a:p>
        </p:txBody>
      </p:sp>
      <p:pic>
        <p:nvPicPr>
          <p:cNvPr id="20486" name="Picture 6" descr="http://international.jifsan.umd.edu/files/2013/08/scmsbi_0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25846" y="3886200"/>
            <a:ext cx="3738273" cy="260421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jifsan.umd.edu/images/old_site/AAFSC/banglade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846" y="1066799"/>
            <a:ext cx="3682882" cy="242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53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22" y="481070"/>
            <a:ext cx="8229600" cy="1143000"/>
          </a:xfrm>
        </p:spPr>
        <p:txBody>
          <a:bodyPr>
            <a:normAutofit/>
          </a:bodyPr>
          <a:lstStyle/>
          <a:p>
            <a:r>
              <a:rPr lang="en-US" sz="2800" dirty="0">
                <a:solidFill>
                  <a:schemeClr val="accent1">
                    <a:lumMod val="75000"/>
                  </a:schemeClr>
                </a:solidFill>
              </a:rPr>
              <a:t>Lessons Learned from Center’s in terms of M&amp;E</a:t>
            </a:r>
          </a:p>
        </p:txBody>
      </p:sp>
      <p:sp>
        <p:nvSpPr>
          <p:cNvPr id="3" name="Content Placeholder 2"/>
          <p:cNvSpPr>
            <a:spLocks noGrp="1"/>
          </p:cNvSpPr>
          <p:nvPr>
            <p:ph sz="half" idx="1"/>
          </p:nvPr>
        </p:nvSpPr>
        <p:spPr>
          <a:xfrm>
            <a:off x="379523" y="1377108"/>
            <a:ext cx="5029200" cy="5105401"/>
          </a:xfrm>
          <a:solidFill>
            <a:schemeClr val="accent1">
              <a:lumMod val="40000"/>
              <a:lumOff val="60000"/>
            </a:schemeClr>
          </a:solidFill>
        </p:spPr>
        <p:txBody>
          <a:bodyPr vert="horz" lIns="91440" tIns="45720" rIns="91440" bIns="45720" rtlCol="0">
            <a:noAutofit/>
          </a:bodyPr>
          <a:lstStyle/>
          <a:p>
            <a:pPr>
              <a:spcBef>
                <a:spcPts val="0"/>
              </a:spcBef>
            </a:pPr>
            <a:r>
              <a:rPr lang="en-US" sz="1800" dirty="0"/>
              <a:t>E</a:t>
            </a:r>
            <a:r>
              <a:rPr lang="en-US" sz="1800" dirty="0" smtClean="0"/>
              <a:t>xisting approach </a:t>
            </a:r>
            <a:r>
              <a:rPr lang="en-US" sz="1800" dirty="0"/>
              <a:t>focuses on examining the immediate learning outcome based on participant satisfaction and factual test </a:t>
            </a:r>
            <a:r>
              <a:rPr lang="en-US" sz="1800" dirty="0" smtClean="0"/>
              <a:t>scores</a:t>
            </a:r>
          </a:p>
          <a:p>
            <a:pPr>
              <a:spcBef>
                <a:spcPts val="0"/>
              </a:spcBef>
            </a:pPr>
            <a:endParaRPr lang="en-US" sz="1800" dirty="0"/>
          </a:p>
          <a:p>
            <a:pPr>
              <a:spcBef>
                <a:spcPts val="0"/>
              </a:spcBef>
            </a:pPr>
            <a:r>
              <a:rPr lang="en-US" sz="1800" dirty="0"/>
              <a:t>A</a:t>
            </a:r>
            <a:r>
              <a:rPr lang="en-US" sz="1800" dirty="0" smtClean="0"/>
              <a:t>pproach </a:t>
            </a:r>
            <a:r>
              <a:rPr lang="en-US" sz="1800" dirty="0"/>
              <a:t>needs to be altered to capture the impact of the expanding curricula, locations, and forms as they experiment with the best way to reach smallholders such trainings </a:t>
            </a:r>
            <a:r>
              <a:rPr lang="en-US" sz="1800" dirty="0" smtClean="0"/>
              <a:t>in </a:t>
            </a:r>
            <a:r>
              <a:rPr lang="en-US" sz="1800" dirty="0"/>
              <a:t>rural communities using cluster </a:t>
            </a:r>
            <a:r>
              <a:rPr lang="en-US" sz="1800" dirty="0" smtClean="0"/>
              <a:t>farms</a:t>
            </a:r>
          </a:p>
          <a:p>
            <a:pPr lvl="1">
              <a:spcBef>
                <a:spcPts val="0"/>
              </a:spcBef>
            </a:pPr>
            <a:r>
              <a:rPr lang="en-US" sz="1400" dirty="0" smtClean="0"/>
              <a:t>shift </a:t>
            </a:r>
            <a:r>
              <a:rPr lang="en-US" sz="1400" dirty="0"/>
              <a:t>the focus of M&amp;E work to examining </a:t>
            </a:r>
            <a:r>
              <a:rPr lang="en-US" sz="1400" dirty="0" smtClean="0"/>
              <a:t>also the </a:t>
            </a:r>
            <a:r>
              <a:rPr lang="en-US" sz="1400" dirty="0"/>
              <a:t>spillover </a:t>
            </a:r>
            <a:r>
              <a:rPr lang="en-US" sz="1400" dirty="0" smtClean="0"/>
              <a:t>effect</a:t>
            </a:r>
            <a:endParaRPr lang="en-US" sz="1400" dirty="0"/>
          </a:p>
          <a:p>
            <a:pPr lvl="1">
              <a:spcBef>
                <a:spcPts val="0"/>
              </a:spcBef>
            </a:pPr>
            <a:endParaRPr lang="en-US" sz="1800" dirty="0" smtClean="0"/>
          </a:p>
          <a:p>
            <a:pPr>
              <a:spcBef>
                <a:spcPts val="0"/>
              </a:spcBef>
            </a:pPr>
            <a:r>
              <a:rPr lang="en-US" sz="1800" dirty="0"/>
              <a:t>A</a:t>
            </a:r>
            <a:r>
              <a:rPr lang="en-US" sz="1800" dirty="0" smtClean="0"/>
              <a:t>bility </a:t>
            </a:r>
            <a:r>
              <a:rPr lang="en-US" sz="1800" dirty="0"/>
              <a:t>to measure domestic benefit will </a:t>
            </a:r>
            <a:r>
              <a:rPr lang="en-US" sz="1800" dirty="0" smtClean="0"/>
              <a:t>paint </a:t>
            </a:r>
            <a:r>
              <a:rPr lang="en-US" sz="1800" dirty="0"/>
              <a:t>a clearer picture of the importance of food safety, raises the awareness of governments in both developing and developed countries, and points to where resources should be directed to in the future.</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2600" y="1377108"/>
            <a:ext cx="3333322" cy="2362200"/>
          </a:xfrm>
        </p:spPr>
      </p:pic>
      <p:pic>
        <p:nvPicPr>
          <p:cNvPr id="21506" name="Picture 2" descr="goa 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91708"/>
            <a:ext cx="3333322"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71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HACCP training in </a:t>
            </a:r>
            <a:r>
              <a:rPr lang="en-US" sz="3200" dirty="0"/>
              <a:t>the Caribbean</a:t>
            </a:r>
          </a:p>
        </p:txBody>
      </p:sp>
      <p:sp>
        <p:nvSpPr>
          <p:cNvPr id="3" name="Content Placeholder 2"/>
          <p:cNvSpPr>
            <a:spLocks noGrp="1"/>
          </p:cNvSpPr>
          <p:nvPr>
            <p:ph idx="1"/>
          </p:nvPr>
        </p:nvSpPr>
        <p:spPr/>
        <p:txBody>
          <a:bodyPr>
            <a:normAutofit fontScale="55000" lnSpcReduction="20000"/>
          </a:bodyPr>
          <a:lstStyle/>
          <a:p>
            <a:r>
              <a:rPr lang="en-US" dirty="0" smtClean="0"/>
              <a:t>Inter-American </a:t>
            </a:r>
            <a:r>
              <a:rPr lang="en-US" dirty="0"/>
              <a:t>Institute for Cooperation on </a:t>
            </a:r>
            <a:r>
              <a:rPr lang="en-US" dirty="0" smtClean="0"/>
              <a:t>Agriculture (IICA) and </a:t>
            </a:r>
            <a:r>
              <a:rPr lang="en-US" dirty="0"/>
              <a:t>the </a:t>
            </a:r>
            <a:r>
              <a:rPr lang="en-US" dirty="0" smtClean="0"/>
              <a:t>Grocery Manufactures Association(GMA) - Science </a:t>
            </a:r>
            <a:r>
              <a:rPr lang="en-US" dirty="0"/>
              <a:t>and Education Foundation </a:t>
            </a:r>
            <a:r>
              <a:rPr lang="en-US" dirty="0" smtClean="0"/>
              <a:t>was </a:t>
            </a:r>
            <a:r>
              <a:rPr lang="en-US" dirty="0"/>
              <a:t>awarded funding </a:t>
            </a:r>
            <a:r>
              <a:rPr lang="en-US" dirty="0" smtClean="0"/>
              <a:t>through EU to </a:t>
            </a:r>
            <a:r>
              <a:rPr lang="en-US" dirty="0"/>
              <a:t>build the capacity of both public sector professionals and private sector </a:t>
            </a:r>
            <a:r>
              <a:rPr lang="en-US" dirty="0" smtClean="0"/>
              <a:t>stakeholders in CARIFORUM countries on </a:t>
            </a:r>
            <a:r>
              <a:rPr lang="en-US" dirty="0"/>
              <a:t>Hazard Analysis and Critical Control Points (HACCP) preventive approaches to food safety, and the Joint Institute for Food Safety and Applied Nutrition (JIFSAN) to conduct monitoring and evaluation </a:t>
            </a:r>
            <a:r>
              <a:rPr lang="en-US" dirty="0" smtClean="0"/>
              <a:t>work</a:t>
            </a:r>
          </a:p>
          <a:p>
            <a:endParaRPr lang="en-US" dirty="0" smtClean="0"/>
          </a:p>
          <a:p>
            <a:r>
              <a:rPr lang="en-US" dirty="0" smtClean="0"/>
              <a:t>Train-the-trainer program aimed at developing </a:t>
            </a:r>
            <a:r>
              <a:rPr lang="en-US" dirty="0"/>
              <a:t>a cadre of qualified HACCP trainers in the Caribbean that can subsequently deliver </a:t>
            </a:r>
            <a:r>
              <a:rPr lang="en-US" dirty="0" smtClean="0"/>
              <a:t>trainings </a:t>
            </a:r>
            <a:r>
              <a:rPr lang="en-US" dirty="0"/>
              <a:t>region-wide. </a:t>
            </a:r>
            <a:endParaRPr lang="en-US" dirty="0" smtClean="0"/>
          </a:p>
          <a:p>
            <a:endParaRPr lang="en-US" dirty="0" smtClean="0"/>
          </a:p>
          <a:p>
            <a:r>
              <a:rPr lang="en-US" dirty="0"/>
              <a:t> </a:t>
            </a:r>
            <a:r>
              <a:rPr lang="en-US" dirty="0" smtClean="0"/>
              <a:t>Project aimed </a:t>
            </a:r>
            <a:r>
              <a:rPr lang="en-US" dirty="0"/>
              <a:t>to increase the level of HACCP compliance and implementation among the private sector in the </a:t>
            </a:r>
            <a:r>
              <a:rPr lang="en-US" dirty="0" smtClean="0"/>
              <a:t>CARIFORUM.</a:t>
            </a:r>
            <a:r>
              <a:rPr lang="en-US" dirty="0"/>
              <a:t/>
            </a:r>
            <a:br>
              <a:rPr lang="en-US" dirty="0"/>
            </a:br>
            <a:endParaRPr lang="en-US" dirty="0" smtClean="0"/>
          </a:p>
          <a:p>
            <a:pPr marL="457200" lvl="1" indent="0">
              <a:buNone/>
            </a:pPr>
            <a:r>
              <a:rPr lang="en-US" dirty="0"/>
              <a:t/>
            </a:r>
            <a:br>
              <a:rPr lang="en-US" dirty="0"/>
            </a:br>
            <a:r>
              <a:rPr lang="en-US" dirty="0"/>
              <a:t/>
            </a:r>
            <a:br>
              <a:rPr lang="en-US" dirty="0"/>
            </a:br>
            <a:endParaRPr lang="en-US" dirty="0"/>
          </a:p>
        </p:txBody>
      </p:sp>
      <p:grpSp>
        <p:nvGrpSpPr>
          <p:cNvPr id="4" name="Group 3"/>
          <p:cNvGrpSpPr/>
          <p:nvPr/>
        </p:nvGrpSpPr>
        <p:grpSpPr>
          <a:xfrm>
            <a:off x="2362200" y="5288996"/>
            <a:ext cx="4759240" cy="1035336"/>
            <a:chOff x="7432760" y="5205733"/>
            <a:chExt cx="4759240" cy="1035336"/>
          </a:xfrm>
        </p:grpSpPr>
        <p:pic>
          <p:nvPicPr>
            <p:cNvPr id="5" name="Picture 4" descr="IIC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8968" y="5205733"/>
              <a:ext cx="2403032"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Union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760" y="5235229"/>
              <a:ext cx="1507683" cy="1005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Grocery Manufacturers Associ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29240" y="5207511"/>
              <a:ext cx="800828" cy="10058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2119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solidFill>
                  <a:schemeClr val="accent1">
                    <a:lumMod val="50000"/>
                  </a:schemeClr>
                </a:solidFill>
                <a:latin typeface="Arial Narrow" panose="020B0606020202030204" pitchFamily="34" charset="0"/>
              </a:rPr>
              <a:t>Involvement in Exports &amp; Training Activities</a:t>
            </a:r>
          </a:p>
        </p:txBody>
      </p:sp>
      <p:graphicFrame>
        <p:nvGraphicFramePr>
          <p:cNvPr id="7" name="Chart 6"/>
          <p:cNvGraphicFramePr>
            <a:graphicFrameLocks/>
          </p:cNvGraphicFramePr>
          <p:nvPr>
            <p:extLst/>
          </p:nvPr>
        </p:nvGraphicFramePr>
        <p:xfrm>
          <a:off x="637662" y="1981962"/>
          <a:ext cx="4140814"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4908910" y="1981962"/>
          <a:ext cx="37719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637660" y="4413926"/>
          <a:ext cx="4140812" cy="137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nvPr>
        </p:nvGraphicFramePr>
        <p:xfrm>
          <a:off x="4908910" y="4413926"/>
          <a:ext cx="3771900" cy="137160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10"/>
          <p:cNvSpPr/>
          <p:nvPr/>
        </p:nvSpPr>
        <p:spPr>
          <a:xfrm>
            <a:off x="637662" y="1529972"/>
            <a:ext cx="4140814" cy="381861"/>
          </a:xfrm>
          <a:prstGeom prst="rect">
            <a:avLst/>
          </a:prstGeom>
          <a:solidFill>
            <a:schemeClr val="accent1">
              <a:lumMod val="40000"/>
              <a:lumOff val="60000"/>
            </a:schemeClr>
          </a:solidFill>
          <a:ln w="12700">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1">
                    <a:lumMod val="50000"/>
                  </a:schemeClr>
                </a:solidFill>
              </a:rPr>
              <a:t>Involvement in Exports and Inspection &amp; Regulation of Exports</a:t>
            </a:r>
          </a:p>
        </p:txBody>
      </p:sp>
      <p:sp>
        <p:nvSpPr>
          <p:cNvPr id="12" name="Rectangle 11"/>
          <p:cNvSpPr/>
          <p:nvPr/>
        </p:nvSpPr>
        <p:spPr>
          <a:xfrm>
            <a:off x="4913318" y="1529972"/>
            <a:ext cx="3767492" cy="385659"/>
          </a:xfrm>
          <a:prstGeom prst="rect">
            <a:avLst/>
          </a:prstGeom>
          <a:solidFill>
            <a:schemeClr val="accent1">
              <a:lumMod val="40000"/>
              <a:lumOff val="60000"/>
            </a:schemeClr>
          </a:solidFill>
          <a:ln w="12700">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1">
                    <a:lumMod val="50000"/>
                  </a:schemeClr>
                </a:solidFill>
              </a:rPr>
              <a:t>Length of Involvement in Training Activities</a:t>
            </a:r>
          </a:p>
        </p:txBody>
      </p:sp>
      <p:sp>
        <p:nvSpPr>
          <p:cNvPr id="13" name="Rectangle 12"/>
          <p:cNvSpPr/>
          <p:nvPr/>
        </p:nvSpPr>
        <p:spPr>
          <a:xfrm>
            <a:off x="637661" y="4151696"/>
            <a:ext cx="4140814" cy="198882"/>
          </a:xfrm>
          <a:prstGeom prst="rect">
            <a:avLst/>
          </a:prstGeom>
          <a:solidFill>
            <a:schemeClr val="accent1">
              <a:lumMod val="40000"/>
              <a:lumOff val="60000"/>
            </a:schemeClr>
          </a:solidFill>
          <a:ln w="12700">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1">
                    <a:lumMod val="50000"/>
                  </a:schemeClr>
                </a:solidFill>
              </a:rPr>
              <a:t>HACCP Sessions Trained in Last Year</a:t>
            </a:r>
          </a:p>
        </p:txBody>
      </p:sp>
      <p:sp>
        <p:nvSpPr>
          <p:cNvPr id="14" name="Rectangle 13"/>
          <p:cNvSpPr/>
          <p:nvPr/>
        </p:nvSpPr>
        <p:spPr>
          <a:xfrm>
            <a:off x="4913318" y="4151696"/>
            <a:ext cx="3767492" cy="198882"/>
          </a:xfrm>
          <a:prstGeom prst="rect">
            <a:avLst/>
          </a:prstGeom>
          <a:solidFill>
            <a:schemeClr val="accent1">
              <a:lumMod val="40000"/>
              <a:lumOff val="60000"/>
            </a:schemeClr>
          </a:solidFill>
          <a:ln w="12700">
            <a:solidFill>
              <a:schemeClr val="accent1">
                <a:lumMod val="50000"/>
              </a:schemeClr>
            </a:solidFill>
          </a:ln>
        </p:spPr>
        <p:style>
          <a:lnRef idx="3">
            <a:schemeClr val="lt1"/>
          </a:lnRef>
          <a:fillRef idx="1">
            <a:schemeClr val="accent1"/>
          </a:fillRef>
          <a:effectRef idx="1">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chemeClr val="accent1">
                    <a:lumMod val="50000"/>
                  </a:schemeClr>
                </a:solidFill>
              </a:rPr>
              <a:t>Other Non-HACCP Training Provided?*</a:t>
            </a:r>
          </a:p>
        </p:txBody>
      </p:sp>
    </p:spTree>
    <p:extLst>
      <p:ext uri="{BB962C8B-B14F-4D97-AF65-F5344CB8AC3E}">
        <p14:creationId xmlns:p14="http://schemas.microsoft.com/office/powerpoint/2010/main" val="4003156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correct market failures?</a:t>
            </a:r>
            <a:endParaRPr lang="en-US" dirty="0"/>
          </a:p>
        </p:txBody>
      </p:sp>
      <p:sp>
        <p:nvSpPr>
          <p:cNvPr id="3" name="Content Placeholder 2"/>
          <p:cNvSpPr>
            <a:spLocks noGrp="1"/>
          </p:cNvSpPr>
          <p:nvPr>
            <p:ph idx="1"/>
          </p:nvPr>
        </p:nvSpPr>
        <p:spPr/>
        <p:txBody>
          <a:bodyPr>
            <a:normAutofit fontScale="62500" lnSpcReduction="20000"/>
          </a:bodyPr>
          <a:lstStyle/>
          <a:p>
            <a:r>
              <a:rPr lang="en-US" dirty="0"/>
              <a:t>Historically, regulations, laws, and other policy instruments have been </a:t>
            </a:r>
            <a:r>
              <a:rPr lang="en-US" dirty="0" smtClean="0"/>
              <a:t>used by governments </a:t>
            </a:r>
            <a:r>
              <a:rPr lang="en-US" dirty="0"/>
              <a:t>to improve the delivery of economic and social outcomes to improve the lives of their citizens and to protect the </a:t>
            </a:r>
            <a:r>
              <a:rPr lang="en-US" dirty="0" smtClean="0"/>
              <a:t>environment.</a:t>
            </a:r>
          </a:p>
          <a:p>
            <a:endParaRPr lang="en-US" dirty="0" smtClean="0"/>
          </a:p>
          <a:p>
            <a:r>
              <a:rPr lang="en-US" dirty="0" smtClean="0"/>
              <a:t>They </a:t>
            </a:r>
            <a:r>
              <a:rPr lang="en-US" dirty="0"/>
              <a:t>often are used to correct market failures and incentivize the private sector to take action. Implementing new policies can be costly and </a:t>
            </a:r>
            <a:r>
              <a:rPr lang="en-US" dirty="0" smtClean="0"/>
              <a:t>ineffective</a:t>
            </a:r>
          </a:p>
          <a:p>
            <a:endParaRPr lang="en-US" dirty="0" smtClean="0"/>
          </a:p>
          <a:p>
            <a:r>
              <a:rPr lang="en-US" dirty="0" smtClean="0"/>
              <a:t>Capacity </a:t>
            </a:r>
            <a:r>
              <a:rPr lang="en-US" dirty="0"/>
              <a:t>building is one of the non-regulatory tools that the </a:t>
            </a:r>
            <a:r>
              <a:rPr lang="en-US" dirty="0" smtClean="0"/>
              <a:t>FDA has </a:t>
            </a:r>
            <a:r>
              <a:rPr lang="en-US" dirty="0"/>
              <a:t>available to help strengthen its efforts in preventing food safety problems in the global supply chain. </a:t>
            </a:r>
            <a:endParaRPr lang="en-US" dirty="0" smtClean="0"/>
          </a:p>
          <a:p>
            <a:pPr lvl="1"/>
            <a:r>
              <a:rPr lang="en-US" dirty="0" smtClean="0"/>
              <a:t>Prior </a:t>
            </a:r>
            <a:r>
              <a:rPr lang="en-US" dirty="0"/>
              <a:t>to the Food Safety Modernization (FSMA), FDA inspected and investigated foodborne hazards after they occurred.  With FSMA, FDA put more responsibility on the private sector for preventing hazards from occurring.   </a:t>
            </a:r>
            <a:endParaRPr lang="en-US" dirty="0" smtClean="0"/>
          </a:p>
        </p:txBody>
      </p:sp>
    </p:spTree>
    <p:extLst>
      <p:ext uri="{BB962C8B-B14F-4D97-AF65-F5344CB8AC3E}">
        <p14:creationId xmlns:p14="http://schemas.microsoft.com/office/powerpoint/2010/main" val="3673214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Autofit/>
          </a:bodyPr>
          <a:lstStyle/>
          <a:p>
            <a:r>
              <a:rPr lang="en-US" sz="3200" dirty="0" smtClean="0"/>
              <a:t>6-Month </a:t>
            </a:r>
            <a:r>
              <a:rPr lang="en-US" sz="3200" dirty="0"/>
              <a:t>Follow-Up Questionnaire (November, 2016) </a:t>
            </a:r>
          </a:p>
        </p:txBody>
      </p:sp>
      <p:sp>
        <p:nvSpPr>
          <p:cNvPr id="3" name="Content Placeholder 2"/>
          <p:cNvSpPr>
            <a:spLocks noGrp="1"/>
          </p:cNvSpPr>
          <p:nvPr>
            <p:ph idx="1"/>
          </p:nvPr>
        </p:nvSpPr>
        <p:spPr/>
        <p:txBody>
          <a:bodyPr>
            <a:normAutofit fontScale="62500" lnSpcReduction="20000"/>
          </a:bodyPr>
          <a:lstStyle/>
          <a:p>
            <a:r>
              <a:rPr lang="en-US" dirty="0"/>
              <a:t>A</a:t>
            </a:r>
            <a:r>
              <a:rPr lang="en-US" dirty="0" smtClean="0"/>
              <a:t>ll </a:t>
            </a:r>
            <a:r>
              <a:rPr lang="en-US" dirty="0"/>
              <a:t>nine (9) of the participants from Phase I employed by a food manufacturing facility had either reviewed or are in the process of reviewing their company’s HACCP plan as a direct result of </a:t>
            </a:r>
            <a:r>
              <a:rPr lang="en-US" dirty="0" err="1"/>
              <a:t>programme</a:t>
            </a:r>
            <a:r>
              <a:rPr lang="en-US" dirty="0"/>
              <a:t> participation. </a:t>
            </a:r>
            <a:endParaRPr lang="en-US" dirty="0" smtClean="0"/>
          </a:p>
          <a:p>
            <a:r>
              <a:rPr lang="en-US" dirty="0" smtClean="0"/>
              <a:t>Seven </a:t>
            </a:r>
            <a:r>
              <a:rPr lang="en-US" dirty="0"/>
              <a:t>of the nine had at least written a preliminary HACCP Plan and one company has since passed a third party food safety certification audit. </a:t>
            </a:r>
            <a:endParaRPr lang="en-US" dirty="0" smtClean="0"/>
          </a:p>
          <a:p>
            <a:r>
              <a:rPr lang="en-US" dirty="0" smtClean="0"/>
              <a:t>Since </a:t>
            </a:r>
            <a:r>
              <a:rPr lang="en-US" dirty="0"/>
              <a:t>completion of Phase I, a total of 71 HACCP trainings have been delivered within the first six months, leading to an additional 336 people trained in HACCP throughout the Caribbean. </a:t>
            </a:r>
            <a:endParaRPr lang="en-US" dirty="0" smtClean="0"/>
          </a:p>
          <a:p>
            <a:r>
              <a:rPr lang="en-US" dirty="0"/>
              <a:t>64% of participants have already received or are actively pursuing HACCP trainer certification from the International HACCP Alliance since completion of training</a:t>
            </a:r>
            <a:r>
              <a:rPr lang="en-US" dirty="0" smtClean="0"/>
              <a:t>.</a:t>
            </a:r>
          </a:p>
          <a:p>
            <a:r>
              <a:rPr lang="en-US" dirty="0" smtClean="0"/>
              <a:t>Almost </a:t>
            </a:r>
            <a:r>
              <a:rPr lang="en-US" dirty="0"/>
              <a:t>all participants from the regulatory agencies from Phase I indicated that the training helped them to do their jobs better by improving their ability to conduct inspections and explain how to take corrective actions. </a:t>
            </a:r>
          </a:p>
          <a:p>
            <a:endParaRPr lang="en-US" dirty="0" smtClean="0"/>
          </a:p>
        </p:txBody>
      </p:sp>
    </p:spTree>
    <p:extLst>
      <p:ext uri="{BB962C8B-B14F-4D97-AF65-F5344CB8AC3E}">
        <p14:creationId xmlns:p14="http://schemas.microsoft.com/office/powerpoint/2010/main" val="1940819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75"/>
            <a:ext cx="8229600" cy="1143000"/>
          </a:xfrm>
        </p:spPr>
        <p:txBody>
          <a:bodyPr>
            <a:normAutofit fontScale="90000"/>
          </a:bodyPr>
          <a:lstStyle/>
          <a:p>
            <a:r>
              <a:rPr lang="en-US" dirty="0" smtClean="0"/>
              <a:t>Key recommendations for future training</a:t>
            </a:r>
            <a:endParaRPr lang="en-US" dirty="0"/>
          </a:p>
        </p:txBody>
      </p:sp>
      <p:sp>
        <p:nvSpPr>
          <p:cNvPr id="3" name="Content Placeholder 2"/>
          <p:cNvSpPr>
            <a:spLocks noGrp="1"/>
          </p:cNvSpPr>
          <p:nvPr>
            <p:ph idx="1"/>
          </p:nvPr>
        </p:nvSpPr>
        <p:spPr/>
        <p:txBody>
          <a:bodyPr>
            <a:noAutofit/>
          </a:bodyPr>
          <a:lstStyle/>
          <a:p>
            <a:pPr>
              <a:buFont typeface="+mj-lt"/>
              <a:buAutoNum type="arabicPeriod"/>
            </a:pPr>
            <a:r>
              <a:rPr lang="en-US" sz="2000" dirty="0" smtClean="0"/>
              <a:t>Additional </a:t>
            </a:r>
            <a:r>
              <a:rPr lang="en-US" sz="2000" dirty="0"/>
              <a:t>Trainings for the Private Sector Employees </a:t>
            </a:r>
            <a:r>
              <a:rPr lang="en-US" sz="2000" dirty="0" smtClean="0"/>
              <a:t>needed</a:t>
            </a:r>
          </a:p>
          <a:p>
            <a:pPr>
              <a:buFont typeface="+mj-lt"/>
              <a:buAutoNum type="arabicPeriod"/>
            </a:pPr>
            <a:r>
              <a:rPr lang="en-US" sz="2000" dirty="0" smtClean="0"/>
              <a:t>Throughout </a:t>
            </a:r>
            <a:r>
              <a:rPr lang="en-US" sz="2000" dirty="0"/>
              <a:t>both phases of the project, senior trainers noted the need for participants to receive basic training in GMPs and food safety prior to receiving HACCP training. Indeed, a lack of foundational knowledge is cited as one of the main barriers to HACCP implementation by </a:t>
            </a:r>
            <a:r>
              <a:rPr lang="en-US" sz="2000" dirty="0" smtClean="0"/>
              <a:t>program </a:t>
            </a:r>
            <a:r>
              <a:rPr lang="en-US" sz="2000" dirty="0"/>
              <a:t>participants. </a:t>
            </a:r>
            <a:endParaRPr lang="en-US" sz="2400" dirty="0" smtClean="0"/>
          </a:p>
          <a:p>
            <a:pPr lvl="1"/>
            <a:r>
              <a:rPr lang="en-US" sz="1400" dirty="0" smtClean="0"/>
              <a:t>This </a:t>
            </a:r>
            <a:r>
              <a:rPr lang="en-US" sz="1400" dirty="0"/>
              <a:t>was especially true of participants from small to medium sized businesses. </a:t>
            </a:r>
            <a:endParaRPr lang="en-US" sz="1400" dirty="0" smtClean="0"/>
          </a:p>
          <a:p>
            <a:pPr>
              <a:buFont typeface="+mj-lt"/>
              <a:buAutoNum type="arabicPeriod"/>
            </a:pPr>
            <a:r>
              <a:rPr lang="en-US" sz="2000" dirty="0"/>
              <a:t>Lack of time for completion of online training also resulted in poor performance among some participants. This was especially true of Phase II participants due to the short time between final participant selection and trainings. </a:t>
            </a:r>
            <a:endParaRPr lang="en-US" sz="2000" dirty="0" smtClean="0"/>
          </a:p>
          <a:p>
            <a:pPr>
              <a:buFont typeface="+mj-lt"/>
              <a:buAutoNum type="arabicPeriod"/>
            </a:pPr>
            <a:r>
              <a:rPr lang="en-US" sz="2000" dirty="0" smtClean="0"/>
              <a:t>Many </a:t>
            </a:r>
            <a:r>
              <a:rPr lang="en-US" sz="2000" dirty="0"/>
              <a:t>of the participants from the private sector cited lack of buy-in or awareness from other employees within their companies as a barrier to HACCP implementation. Participants should receive coaching on how to talk to upper management within their companies in order to obtain management’s commitment to implementing HACCP and food safety systems.</a:t>
            </a:r>
          </a:p>
          <a:p>
            <a:endParaRPr lang="en-US" sz="2000" dirty="0"/>
          </a:p>
        </p:txBody>
      </p:sp>
    </p:spTree>
    <p:extLst>
      <p:ext uri="{BB962C8B-B14F-4D97-AF65-F5344CB8AC3E}">
        <p14:creationId xmlns:p14="http://schemas.microsoft.com/office/powerpoint/2010/main" val="4230227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000" dirty="0" smtClean="0">
                <a:solidFill>
                  <a:schemeClr val="tx2"/>
                </a:solidFill>
              </a:rPr>
              <a:t>Way forward – Creating PPP’s to Measure the Impact</a:t>
            </a:r>
            <a:endParaRPr lang="en-US" sz="2000" dirty="0">
              <a:solidFill>
                <a:schemeClr val="tx2"/>
              </a:solidFill>
            </a:endParaRPr>
          </a:p>
        </p:txBody>
      </p:sp>
      <p:sp>
        <p:nvSpPr>
          <p:cNvPr id="3" name="Content Placeholder 2"/>
          <p:cNvSpPr>
            <a:spLocks noGrp="1"/>
          </p:cNvSpPr>
          <p:nvPr>
            <p:ph idx="1"/>
          </p:nvPr>
        </p:nvSpPr>
        <p:spPr>
          <a:xfrm>
            <a:off x="152400" y="1121884"/>
            <a:ext cx="8839200" cy="5715000"/>
          </a:xfrm>
          <a:solidFill>
            <a:schemeClr val="accent1">
              <a:lumMod val="40000"/>
              <a:lumOff val="60000"/>
            </a:schemeClr>
          </a:solidFill>
        </p:spPr>
        <p:txBody>
          <a:bodyPr vert="horz" lIns="91440" tIns="45720" rIns="91440" bIns="45720" rtlCol="0">
            <a:noAutofit/>
          </a:bodyPr>
          <a:lstStyle/>
          <a:p>
            <a:r>
              <a:rPr lang="en-US" sz="1800" dirty="0"/>
              <a:t>Difficulties using secondary data to measure long term impact</a:t>
            </a:r>
          </a:p>
          <a:p>
            <a:pPr>
              <a:spcBef>
                <a:spcPts val="0"/>
              </a:spcBef>
            </a:pPr>
            <a:endParaRPr lang="en-US" sz="1800" dirty="0" smtClean="0"/>
          </a:p>
          <a:p>
            <a:pPr>
              <a:spcBef>
                <a:spcPts val="0"/>
              </a:spcBef>
            </a:pPr>
            <a:r>
              <a:rPr lang="en-US" sz="1800" dirty="0" smtClean="0"/>
              <a:t>Hard </a:t>
            </a:r>
            <a:r>
              <a:rPr lang="en-US" sz="1800" dirty="0"/>
              <a:t>to attribute to specific training done by </a:t>
            </a:r>
            <a:r>
              <a:rPr lang="en-US" sz="1800" dirty="0" smtClean="0"/>
              <a:t>any one group</a:t>
            </a:r>
            <a:endParaRPr lang="en-US" sz="1800" dirty="0"/>
          </a:p>
          <a:p>
            <a:pPr lvl="1">
              <a:spcBef>
                <a:spcPts val="0"/>
              </a:spcBef>
            </a:pPr>
            <a:r>
              <a:rPr lang="en-US" sz="1600" dirty="0"/>
              <a:t>Some cases many players </a:t>
            </a:r>
          </a:p>
          <a:p>
            <a:pPr lvl="1">
              <a:spcBef>
                <a:spcPts val="0"/>
              </a:spcBef>
            </a:pPr>
            <a:r>
              <a:rPr lang="en-US" sz="1600" dirty="0"/>
              <a:t>Harmonized trade data doesn't match FDA refusal data</a:t>
            </a:r>
          </a:p>
          <a:p>
            <a:pPr>
              <a:spcBef>
                <a:spcPts val="0"/>
              </a:spcBef>
            </a:pPr>
            <a:endParaRPr lang="en-US" sz="1800" dirty="0" smtClean="0"/>
          </a:p>
          <a:p>
            <a:pPr>
              <a:spcBef>
                <a:spcPts val="0"/>
              </a:spcBef>
            </a:pPr>
            <a:r>
              <a:rPr lang="en-US" sz="1800" dirty="0" smtClean="0"/>
              <a:t>Exploring </a:t>
            </a:r>
            <a:r>
              <a:rPr lang="en-US" sz="1800" dirty="0"/>
              <a:t>working with private sector to obtain additional </a:t>
            </a:r>
            <a:r>
              <a:rPr lang="en-US" sz="1800" dirty="0" smtClean="0"/>
              <a:t>indicators</a:t>
            </a:r>
          </a:p>
          <a:p>
            <a:pPr lvl="1">
              <a:spcBef>
                <a:spcPts val="0"/>
              </a:spcBef>
            </a:pPr>
            <a:r>
              <a:rPr lang="en-US" altLang="en-US" sz="1800" dirty="0"/>
              <a:t># of companies with third party certification/GFSI certification</a:t>
            </a:r>
          </a:p>
          <a:p>
            <a:pPr lvl="1">
              <a:spcBef>
                <a:spcPts val="0"/>
              </a:spcBef>
            </a:pPr>
            <a:r>
              <a:rPr lang="en-US" altLang="en-US" sz="1800" dirty="0"/>
              <a:t>Financial measures </a:t>
            </a:r>
            <a:r>
              <a:rPr lang="en-US" altLang="en-US" sz="1800" dirty="0" smtClean="0"/>
              <a:t>(</a:t>
            </a:r>
            <a:r>
              <a:rPr lang="en-US" altLang="en-US" sz="1600" dirty="0" smtClean="0"/>
              <a:t>improved </a:t>
            </a:r>
            <a:r>
              <a:rPr lang="en-US" altLang="en-US" sz="1600" dirty="0"/>
              <a:t>or maintain first pass </a:t>
            </a:r>
            <a:r>
              <a:rPr lang="en-US" altLang="en-US" sz="1600" dirty="0" smtClean="0"/>
              <a:t>quality, reduction </a:t>
            </a:r>
            <a:r>
              <a:rPr lang="en-US" altLang="en-US" sz="1600" dirty="0"/>
              <a:t>in number of rejected </a:t>
            </a:r>
            <a:r>
              <a:rPr lang="en-US" altLang="en-US" sz="1600" dirty="0" smtClean="0"/>
              <a:t>products, </a:t>
            </a:r>
            <a:r>
              <a:rPr lang="en-US" altLang="en-US" sz="1600" dirty="0"/>
              <a:t>i</a:t>
            </a:r>
            <a:r>
              <a:rPr lang="en-US" altLang="en-US" sz="1600" dirty="0" smtClean="0"/>
              <a:t>ncreased </a:t>
            </a:r>
            <a:r>
              <a:rPr lang="en-US" altLang="en-US" sz="1600" dirty="0"/>
              <a:t>market access and </a:t>
            </a:r>
            <a:r>
              <a:rPr lang="en-US" altLang="en-US" sz="1600" dirty="0" smtClean="0"/>
              <a:t>trade)</a:t>
            </a:r>
            <a:endParaRPr lang="en-US" altLang="en-US" sz="1600" dirty="0"/>
          </a:p>
          <a:p>
            <a:pPr lvl="1">
              <a:spcBef>
                <a:spcPts val="0"/>
              </a:spcBef>
            </a:pPr>
            <a:r>
              <a:rPr lang="en-US" altLang="en-US" sz="1800" dirty="0"/>
              <a:t>Internal control </a:t>
            </a:r>
            <a:r>
              <a:rPr lang="en-US" altLang="en-US" sz="1800" dirty="0" smtClean="0"/>
              <a:t>measures (</a:t>
            </a:r>
            <a:r>
              <a:rPr lang="en-US" altLang="en-US" sz="1600" dirty="0" smtClean="0"/>
              <a:t>Audit sores, facility/operation </a:t>
            </a:r>
            <a:r>
              <a:rPr lang="en-US" altLang="en-US" sz="1600" dirty="0"/>
              <a:t>externally </a:t>
            </a:r>
            <a:r>
              <a:rPr lang="en-US" altLang="en-US" sz="1600" dirty="0" smtClean="0"/>
              <a:t>certified records)</a:t>
            </a:r>
          </a:p>
          <a:p>
            <a:pPr lvl="2">
              <a:spcBef>
                <a:spcPts val="0"/>
              </a:spcBef>
            </a:pPr>
            <a:endParaRPr lang="en-US" sz="1400" dirty="0" smtClean="0"/>
          </a:p>
          <a:p>
            <a:pPr>
              <a:spcBef>
                <a:spcPts val="0"/>
              </a:spcBef>
            </a:pPr>
            <a:r>
              <a:rPr lang="en-US" sz="1800" dirty="0"/>
              <a:t>Partnering with the private sector and forming such partnerships for data sharing to achieve improved public health outcomes.</a:t>
            </a:r>
          </a:p>
          <a:p>
            <a:endParaRPr lang="en-US" sz="1400" dirty="0" smtClean="0"/>
          </a:p>
          <a:p>
            <a:pPr>
              <a:spcBef>
                <a:spcPts val="0"/>
              </a:spcBef>
            </a:pPr>
            <a:r>
              <a:rPr lang="en-US" sz="1800" dirty="0"/>
              <a:t>USDA Branded Food Products Database is the result of a successful PPP with USDA/ARS, International Life Science Institute (ILSI), GS1 US., 1WorldSync, Label Insight, and University of Maryland’s JIFSAN. .</a:t>
            </a:r>
          </a:p>
          <a:p>
            <a:pPr lvl="1"/>
            <a:r>
              <a:rPr lang="en-US" sz="1600" dirty="0" smtClean="0"/>
              <a:t>Goal - </a:t>
            </a:r>
            <a:r>
              <a:rPr lang="en-US" sz="1600" dirty="0"/>
              <a:t>enhance public health and the sharing of open data by complementing the USDA National Nutrient Database for Standard Reference with nutrient composition of branded foods and private label data provided by the food industry. </a:t>
            </a:r>
          </a:p>
          <a:p>
            <a:endParaRPr lang="en-US" sz="1400" dirty="0"/>
          </a:p>
          <a:p>
            <a:endParaRPr lang="en-US" sz="1400" dirty="0"/>
          </a:p>
        </p:txBody>
      </p:sp>
    </p:spTree>
    <p:extLst>
      <p:ext uri="{BB962C8B-B14F-4D97-AF65-F5344CB8AC3E}">
        <p14:creationId xmlns:p14="http://schemas.microsoft.com/office/powerpoint/2010/main" val="88946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sector role</a:t>
            </a:r>
            <a:endParaRPr lang="en-US" dirty="0"/>
          </a:p>
        </p:txBody>
      </p:sp>
      <p:sp>
        <p:nvSpPr>
          <p:cNvPr id="3" name="Content Placeholder 2"/>
          <p:cNvSpPr>
            <a:spLocks noGrp="1"/>
          </p:cNvSpPr>
          <p:nvPr>
            <p:ph idx="1"/>
          </p:nvPr>
        </p:nvSpPr>
        <p:spPr/>
        <p:txBody>
          <a:bodyPr>
            <a:noAutofit/>
          </a:bodyPr>
          <a:lstStyle/>
          <a:p>
            <a:r>
              <a:rPr lang="en-US" sz="1800" dirty="0" smtClean="0"/>
              <a:t>Recent </a:t>
            </a:r>
            <a:r>
              <a:rPr lang="en-US" sz="1800" dirty="0"/>
              <a:t>movements to more market-oriented mechanisms and the decline of traditional command–and-control regulation, private standards have strengthened, filling the role that public standards once did (Lin 2014). </a:t>
            </a:r>
            <a:endParaRPr lang="en-US" sz="1800" dirty="0" smtClean="0"/>
          </a:p>
          <a:p>
            <a:endParaRPr lang="en-US" sz="1800" dirty="0"/>
          </a:p>
          <a:p>
            <a:r>
              <a:rPr lang="en-US" sz="1800" dirty="0"/>
              <a:t>Global food safety initiative (GFSI), an industry-driven initiative working to develop competencies and capacity in food safety along the supply chain so as to create consistent and effective global food systems. </a:t>
            </a:r>
            <a:endParaRPr lang="en-US" sz="1800" dirty="0" smtClean="0"/>
          </a:p>
          <a:p>
            <a:pPr lvl="1">
              <a:spcBef>
                <a:spcPts val="0"/>
              </a:spcBef>
            </a:pPr>
            <a:r>
              <a:rPr lang="en-US" sz="1800" dirty="0"/>
              <a:t>Many of the large scale buyers such as Walmart, McDonalds, Cargill, Mars, and Nestle have considerable market power and are able to proactively regulate behavior through private governance mechanisms of their suppliers across their entire supply chain regardless of which country they are in.   </a:t>
            </a:r>
          </a:p>
          <a:p>
            <a:pPr lvl="1">
              <a:spcBef>
                <a:spcPts val="0"/>
              </a:spcBef>
            </a:pPr>
            <a:r>
              <a:rPr lang="en-US" sz="1800" dirty="0"/>
              <a:t>Given their global market presence, they can require their suppliers to perform in certain ways to ensure the safety of the food they are producing/processing, and they can put sanctions on those who do not perform or shift to different suppliers.  </a:t>
            </a:r>
            <a:endParaRPr lang="en-US" sz="2400" dirty="0" smtClean="0"/>
          </a:p>
          <a:p>
            <a:r>
              <a:rPr lang="en-US" sz="1800" dirty="0" smtClean="0"/>
              <a:t>Emerging Markets Program – working with small and medium scale producers</a:t>
            </a:r>
            <a:endParaRPr lang="en-US" sz="1800" dirty="0"/>
          </a:p>
        </p:txBody>
      </p:sp>
    </p:spTree>
    <p:extLst>
      <p:ext uri="{BB962C8B-B14F-4D97-AF65-F5344CB8AC3E}">
        <p14:creationId xmlns:p14="http://schemas.microsoft.com/office/powerpoint/2010/main" val="24049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658"/>
            <a:ext cx="8229600" cy="1143000"/>
          </a:xfrm>
        </p:spPr>
        <p:txBody>
          <a:bodyPr>
            <a:normAutofit fontScale="90000"/>
          </a:bodyPr>
          <a:lstStyle/>
          <a:p>
            <a:r>
              <a:rPr lang="en-US" dirty="0"/>
              <a:t>Public-private partnerships can take numerous forms</a:t>
            </a:r>
          </a:p>
        </p:txBody>
      </p:sp>
      <p:sp>
        <p:nvSpPr>
          <p:cNvPr id="3" name="Content Placeholder 2"/>
          <p:cNvSpPr>
            <a:spLocks noGrp="1"/>
          </p:cNvSpPr>
          <p:nvPr>
            <p:ph idx="1"/>
          </p:nvPr>
        </p:nvSpPr>
        <p:spPr/>
        <p:txBody>
          <a:bodyPr>
            <a:normAutofit fontScale="62500" lnSpcReduction="20000"/>
          </a:bodyPr>
          <a:lstStyle/>
          <a:p>
            <a:r>
              <a:rPr lang="en-US" dirty="0"/>
              <a:t>Decreasing national budgets, many countries and their national services are actively exploring ways they can work with the regulated community to cost-effectively strengthen their technical capacities. </a:t>
            </a:r>
            <a:endParaRPr lang="en-US" dirty="0" smtClean="0"/>
          </a:p>
          <a:p>
            <a:pPr lvl="1"/>
            <a:r>
              <a:rPr lang="en-US" dirty="0"/>
              <a:t>Several private food safety capacity building initiatives provide standards and training for their suppliers.  </a:t>
            </a:r>
          </a:p>
          <a:p>
            <a:pPr lvl="1"/>
            <a:r>
              <a:rPr lang="en-US" dirty="0"/>
              <a:t>These private efforts complement </a:t>
            </a:r>
            <a:r>
              <a:rPr lang="en-US" dirty="0" smtClean="0"/>
              <a:t>public sector efforts</a:t>
            </a:r>
            <a:r>
              <a:rPr lang="en-US" dirty="0"/>
              <a:t>. </a:t>
            </a:r>
            <a:endParaRPr lang="en-US" dirty="0" smtClean="0"/>
          </a:p>
          <a:p>
            <a:pPr lvl="1"/>
            <a:endParaRPr lang="en-US" dirty="0"/>
          </a:p>
          <a:p>
            <a:r>
              <a:rPr lang="en-US" dirty="0" smtClean="0"/>
              <a:t>FSMA places more responsibility on the private sector to ensure food safety as well as requiring the FDA to provide international food safety capacity building and a monitoring and evaluation plan.</a:t>
            </a:r>
            <a:r>
              <a:rPr lang="en-US" dirty="0"/>
              <a:t> </a:t>
            </a:r>
            <a:endParaRPr lang="en-US" dirty="0" smtClean="0"/>
          </a:p>
          <a:p>
            <a:endParaRPr lang="en-US" dirty="0" smtClean="0"/>
          </a:p>
          <a:p>
            <a:r>
              <a:rPr lang="en-US" dirty="0" smtClean="0"/>
              <a:t>Largest </a:t>
            </a:r>
            <a:r>
              <a:rPr lang="en-US" dirty="0"/>
              <a:t>challenges are many developing countries have weak regulatory infrastructure, poor understanding of differing standards between countries, and little capability to do laboratory testing to ensure they are meeting such standards. </a:t>
            </a:r>
          </a:p>
          <a:p>
            <a:pPr marL="457200" lvl="1" indent="0">
              <a:buNone/>
            </a:pPr>
            <a:endParaRPr lang="en-US" dirty="0"/>
          </a:p>
          <a:p>
            <a:endParaRPr lang="en-US" dirty="0"/>
          </a:p>
        </p:txBody>
      </p:sp>
    </p:spTree>
    <p:extLst>
      <p:ext uri="{BB962C8B-B14F-4D97-AF65-F5344CB8AC3E}">
        <p14:creationId xmlns:p14="http://schemas.microsoft.com/office/powerpoint/2010/main" val="147922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BEFFA39E-7B8C-43F4-B3F5-02EB61BF972C}" type="slidenum">
              <a:rPr lang="en-US" altLang="en-US" sz="1200" b="1" smtClean="0">
                <a:solidFill>
                  <a:srgbClr val="0033CC"/>
                </a:solidFill>
              </a:rPr>
              <a:pPr>
                <a:spcBef>
                  <a:spcPct val="0"/>
                </a:spcBef>
                <a:buFontTx/>
                <a:buNone/>
              </a:pPr>
              <a:t>6</a:t>
            </a:fld>
            <a:endParaRPr lang="en-US" altLang="en-US" sz="1200" b="1" smtClean="0">
              <a:solidFill>
                <a:srgbClr val="0033CC"/>
              </a:solidFill>
            </a:endParaRPr>
          </a:p>
        </p:txBody>
      </p:sp>
      <p:sp>
        <p:nvSpPr>
          <p:cNvPr id="9" name="Rectangle 8"/>
          <p:cNvSpPr/>
          <p:nvPr/>
        </p:nvSpPr>
        <p:spPr>
          <a:xfrm>
            <a:off x="477398" y="2298547"/>
            <a:ext cx="7772400" cy="2301875"/>
          </a:xfrm>
          <a:prstGeom prst="rect">
            <a:avLst/>
          </a:prstGeom>
          <a:solidFill>
            <a:schemeClr val="accent1">
              <a:lumMod val="40000"/>
              <a:lumOff val="60000"/>
            </a:schemeClr>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schemeClr val="tx2"/>
                </a:solidFill>
                <a:cs typeface="Times New Roman" pitchFamily="18" charset="0"/>
              </a:rPr>
              <a:t>FDA asked Joint Institute for Food Safety and Applied Nutrition </a:t>
            </a:r>
            <a:r>
              <a:rPr lang="en-US" b="1" dirty="0" smtClean="0">
                <a:solidFill>
                  <a:schemeClr val="tx2"/>
                </a:solidFill>
                <a:cs typeface="Times New Roman" pitchFamily="18" charset="0"/>
              </a:rPr>
              <a:t>–2012</a:t>
            </a:r>
            <a:endParaRPr lang="en-US" b="1" dirty="0">
              <a:solidFill>
                <a:schemeClr val="tx2"/>
              </a:solidFill>
              <a:cs typeface="Times New Roman" pitchFamily="18" charset="0"/>
            </a:endParaRPr>
          </a:p>
          <a:p>
            <a:pPr algn="ctr" eaLnBrk="1" fontAlgn="auto" hangingPunct="1">
              <a:spcBef>
                <a:spcPts val="0"/>
              </a:spcBef>
              <a:spcAft>
                <a:spcPts val="0"/>
              </a:spcAft>
              <a:defRPr/>
            </a:pPr>
            <a:r>
              <a:rPr lang="en-US" sz="1600" dirty="0">
                <a:solidFill>
                  <a:schemeClr val="tx2"/>
                </a:solidFill>
                <a:cs typeface="Times New Roman" pitchFamily="18" charset="0"/>
              </a:rPr>
              <a:t>To develop a pilot evaluation tools/instruments </a:t>
            </a:r>
          </a:p>
          <a:p>
            <a:pPr algn="ctr" eaLnBrk="1" fontAlgn="auto" hangingPunct="1">
              <a:spcBef>
                <a:spcPts val="0"/>
              </a:spcBef>
              <a:spcAft>
                <a:spcPts val="0"/>
              </a:spcAft>
              <a:defRPr/>
            </a:pPr>
            <a:r>
              <a:rPr lang="en-US" sz="1600" dirty="0">
                <a:solidFill>
                  <a:schemeClr val="tx2"/>
                </a:solidFill>
                <a:cs typeface="Times New Roman" pitchFamily="18" charset="0"/>
              </a:rPr>
              <a:t>to measure effectiveness and impact of JIFSAN’s</a:t>
            </a:r>
          </a:p>
          <a:p>
            <a:pPr algn="ctr" eaLnBrk="1" fontAlgn="auto" hangingPunct="1">
              <a:spcBef>
                <a:spcPts val="0"/>
              </a:spcBef>
              <a:spcAft>
                <a:spcPts val="0"/>
              </a:spcAft>
              <a:defRPr/>
            </a:pPr>
            <a:r>
              <a:rPr lang="en-US" sz="1600" dirty="0">
                <a:solidFill>
                  <a:schemeClr val="tx2"/>
                </a:solidFill>
                <a:cs typeface="Times New Roman" pitchFamily="18" charset="0"/>
              </a:rPr>
              <a:t> international capacity building training programs</a:t>
            </a:r>
          </a:p>
        </p:txBody>
      </p:sp>
      <p:sp>
        <p:nvSpPr>
          <p:cNvPr id="8" name="Rectangle 7"/>
          <p:cNvSpPr/>
          <p:nvPr/>
        </p:nvSpPr>
        <p:spPr>
          <a:xfrm>
            <a:off x="481070" y="4600422"/>
            <a:ext cx="7772400" cy="1495425"/>
          </a:xfrm>
          <a:prstGeom prst="rect">
            <a:avLst/>
          </a:prstGeom>
          <a:solidFill>
            <a:schemeClr val="bg2">
              <a:lumMod val="75000"/>
            </a:schemeClr>
          </a:solid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just" eaLnBrk="1" fontAlgn="auto" hangingPunct="1">
              <a:spcBef>
                <a:spcPts val="0"/>
              </a:spcBef>
              <a:spcAft>
                <a:spcPts val="0"/>
              </a:spcAft>
              <a:defRPr/>
            </a:pPr>
            <a:r>
              <a:rPr lang="en-US" dirty="0">
                <a:solidFill>
                  <a:schemeClr val="tx2"/>
                </a:solidFill>
                <a:effectLst>
                  <a:outerShdw blurRad="38100" dist="38100" dir="2700000" algn="tl">
                    <a:srgbClr val="000000">
                      <a:alpha val="43137"/>
                    </a:srgbClr>
                  </a:outerShdw>
                </a:effectLst>
              </a:rPr>
              <a:t>“The FDA Food Safety Modernization Act (FSMA), the most sweeping reform of our food safety laws in more than 70 years, was signed into law by President Obama on January 4, 2011. It aims to ensure the U.S. food supply is safe by shifting the focus from responding to contamination to preventing it”.</a:t>
            </a:r>
          </a:p>
          <a:p>
            <a:pPr algn="r" eaLnBrk="1" fontAlgn="auto" hangingPunct="1">
              <a:spcBef>
                <a:spcPts val="0"/>
              </a:spcBef>
              <a:spcAft>
                <a:spcPts val="0"/>
              </a:spcAft>
              <a:defRPr/>
            </a:pPr>
            <a:r>
              <a:rPr lang="en-US" sz="700" b="1" i="1" dirty="0">
                <a:solidFill>
                  <a:schemeClr val="tx2"/>
                </a:solidFill>
                <a:effectLst>
                  <a:outerShdw blurRad="38100" dist="38100" dir="2700000" algn="tl">
                    <a:srgbClr val="000000">
                      <a:alpha val="43137"/>
                    </a:srgbClr>
                  </a:outerShdw>
                </a:effectLst>
              </a:rPr>
              <a:t>from FDA.gov</a:t>
            </a:r>
          </a:p>
        </p:txBody>
      </p:sp>
      <p:sp>
        <p:nvSpPr>
          <p:cNvPr id="6" name="Rectangle 5"/>
          <p:cNvSpPr/>
          <p:nvPr/>
        </p:nvSpPr>
        <p:spPr>
          <a:xfrm>
            <a:off x="475811" y="803122"/>
            <a:ext cx="7773987" cy="1600200"/>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just" eaLnBrk="1" fontAlgn="auto" hangingPunct="1">
              <a:spcBef>
                <a:spcPts val="0"/>
              </a:spcBef>
              <a:spcAft>
                <a:spcPts val="0"/>
              </a:spcAft>
              <a:defRPr/>
            </a:pPr>
            <a:r>
              <a:rPr lang="en-US" dirty="0">
                <a:solidFill>
                  <a:schemeClr val="tx2"/>
                </a:solidFill>
                <a:effectLst>
                  <a:outerShdw blurRad="38100" dist="38100" dir="2700000" algn="tl">
                    <a:srgbClr val="000000">
                      <a:alpha val="43137"/>
                    </a:srgbClr>
                  </a:outerShdw>
                </a:effectLst>
              </a:rPr>
              <a:t>Food Modernization Act charged FDA to develop a comprehensive plan to expand the technical, scientific and regulatory capacity of foreign governments, and their respective food industries, from which the foods are exported to the US</a:t>
            </a:r>
          </a:p>
        </p:txBody>
      </p:sp>
    </p:spTree>
    <p:extLst>
      <p:ext uri="{BB962C8B-B14F-4D97-AF65-F5344CB8AC3E}">
        <p14:creationId xmlns:p14="http://schemas.microsoft.com/office/powerpoint/2010/main" val="594184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525"/>
            <a:ext cx="8229600" cy="1143000"/>
          </a:xfrm>
        </p:spPr>
        <p:txBody>
          <a:bodyPr/>
          <a:lstStyle/>
          <a:p>
            <a:r>
              <a:rPr lang="en-US" dirty="0" smtClean="0"/>
              <a:t>3- Phased Approach</a:t>
            </a:r>
            <a:endParaRPr lang="en-US" dirty="0"/>
          </a:p>
        </p:txBody>
      </p:sp>
      <p:sp>
        <p:nvSpPr>
          <p:cNvPr id="3" name="Content Placeholder 2"/>
          <p:cNvSpPr>
            <a:spLocks noGrp="1"/>
          </p:cNvSpPr>
          <p:nvPr>
            <p:ph idx="1"/>
          </p:nvPr>
        </p:nvSpPr>
        <p:spPr>
          <a:xfrm>
            <a:off x="381000" y="762000"/>
            <a:ext cx="8229600" cy="4525963"/>
          </a:xfrm>
        </p:spPr>
        <p:txBody>
          <a:bodyPr>
            <a:noAutofit/>
          </a:bodyPr>
          <a:lstStyle/>
          <a:p>
            <a:pPr>
              <a:spcBef>
                <a:spcPts val="0"/>
              </a:spcBef>
            </a:pPr>
            <a:r>
              <a:rPr lang="en-US" sz="1800" dirty="0"/>
              <a:t>Created roles for the manufacturers, importers, third parties, foreign regulatory bodies, and FDA at both the federal and state level.  </a:t>
            </a:r>
            <a:endParaRPr lang="en-US" sz="1800" dirty="0" smtClean="0"/>
          </a:p>
          <a:p>
            <a:pPr>
              <a:spcBef>
                <a:spcPts val="0"/>
              </a:spcBef>
            </a:pPr>
            <a:endParaRPr lang="en-US" sz="1800" dirty="0" smtClean="0"/>
          </a:p>
          <a:p>
            <a:pPr>
              <a:spcBef>
                <a:spcPts val="0"/>
              </a:spcBef>
            </a:pPr>
            <a:r>
              <a:rPr lang="en-US" sz="1800" dirty="0"/>
              <a:t>FSMA formally required FDA to set standards, administer training and education programs for the state, local, territorial and tribal food safety officials, as well as provide technical assistance so producers and processors know what is expected.   </a:t>
            </a:r>
            <a:endParaRPr lang="en-US" sz="1800" dirty="0" smtClean="0"/>
          </a:p>
          <a:p>
            <a:pPr>
              <a:spcBef>
                <a:spcPts val="0"/>
              </a:spcBef>
            </a:pPr>
            <a:endParaRPr lang="en-US" sz="1800" dirty="0"/>
          </a:p>
          <a:p>
            <a:pPr marL="514350" indent="-514350">
              <a:spcBef>
                <a:spcPts val="0"/>
              </a:spcBef>
              <a:buFont typeface="+mj-lt"/>
              <a:buAutoNum type="arabicPeriod"/>
            </a:pPr>
            <a:r>
              <a:rPr lang="en-US" sz="1800" dirty="0"/>
              <a:t>S</a:t>
            </a:r>
            <a:r>
              <a:rPr lang="en-US" sz="1800" dirty="0" smtClean="0"/>
              <a:t>etting </a:t>
            </a:r>
            <a:r>
              <a:rPr lang="en-US" sz="1800" dirty="0"/>
              <a:t>standards and developing the regulations and guidance documents from 2015-2016, when a series of new rules were developed </a:t>
            </a:r>
            <a:endParaRPr lang="en-US" sz="1800" dirty="0" smtClean="0"/>
          </a:p>
          <a:p>
            <a:pPr marL="914400" lvl="1" indent="-514350">
              <a:spcBef>
                <a:spcPts val="0"/>
              </a:spcBef>
              <a:buFont typeface="Arial" panose="020B0604020202020204" pitchFamily="34" charset="0"/>
              <a:buChar char="•"/>
            </a:pPr>
            <a:r>
              <a:rPr lang="en-US" sz="1600" dirty="0" smtClean="0"/>
              <a:t>2010 -2011</a:t>
            </a:r>
            <a:r>
              <a:rPr lang="en-US" sz="1600" dirty="0"/>
              <a:t>, FDA facilitated the creation of </a:t>
            </a:r>
            <a:r>
              <a:rPr lang="en-US" sz="1600" dirty="0" smtClean="0"/>
              <a:t>public-private </a:t>
            </a:r>
            <a:r>
              <a:rPr lang="en-US" sz="1600" dirty="0"/>
              <a:t>alliances composed of the food industry, academia, and representatives from </a:t>
            </a:r>
            <a:r>
              <a:rPr lang="en-US" sz="1600" dirty="0" smtClean="0"/>
              <a:t>federal/state/ local </a:t>
            </a:r>
            <a:r>
              <a:rPr lang="en-US" sz="1600" dirty="0"/>
              <a:t>food-protection agencies. </a:t>
            </a:r>
            <a:endParaRPr lang="en-US" sz="1600" dirty="0" smtClean="0"/>
          </a:p>
          <a:p>
            <a:pPr marL="914400" lvl="1" indent="-514350">
              <a:spcBef>
                <a:spcPts val="0"/>
              </a:spcBef>
              <a:buFont typeface="Arial" panose="020B0604020202020204" pitchFamily="34" charset="0"/>
              <a:buChar char="•"/>
            </a:pPr>
            <a:r>
              <a:rPr lang="en-US" sz="1600" dirty="0" smtClean="0"/>
              <a:t>Alliances responsible </a:t>
            </a:r>
            <a:r>
              <a:rPr lang="en-US" sz="1600" dirty="0"/>
              <a:t>for developing a core curriculum, training and outreach programs.   </a:t>
            </a:r>
            <a:endParaRPr lang="en-US" sz="1600" dirty="0" smtClean="0"/>
          </a:p>
          <a:p>
            <a:pPr marL="914400" lvl="1" indent="-514350">
              <a:spcBef>
                <a:spcPts val="0"/>
              </a:spcBef>
              <a:buFont typeface="Arial" panose="020B0604020202020204" pitchFamily="34" charset="0"/>
              <a:buChar char="•"/>
            </a:pPr>
            <a:r>
              <a:rPr lang="en-US" sz="1600" dirty="0" smtClean="0"/>
              <a:t>Lead </a:t>
            </a:r>
            <a:r>
              <a:rPr lang="en-US" sz="1600" dirty="0"/>
              <a:t>trainers are selected and trained, and are then responsible for the delivery of the training to industry through an established process, and issuing a certificate of completion to participants.  </a:t>
            </a:r>
            <a:endParaRPr lang="en-US" sz="1600" dirty="0" smtClean="0"/>
          </a:p>
          <a:p>
            <a:pPr marL="914400" lvl="1" indent="-514350">
              <a:spcBef>
                <a:spcPts val="0"/>
              </a:spcBef>
              <a:buFont typeface="Arial" panose="020B0604020202020204" pitchFamily="34" charset="0"/>
              <a:buChar char="•"/>
            </a:pPr>
            <a:endParaRPr lang="en-US" sz="1600" dirty="0" smtClean="0"/>
          </a:p>
          <a:p>
            <a:pPr marL="0" indent="0">
              <a:spcBef>
                <a:spcPts val="0"/>
              </a:spcBef>
              <a:buNone/>
            </a:pPr>
            <a:r>
              <a:rPr lang="en-US" sz="1800" dirty="0"/>
              <a:t>2. Focused on designing strategies to promote and oversee industry compliance and developing a set of performance metrics to measure performance.  </a:t>
            </a:r>
            <a:endParaRPr lang="en-US" sz="1800" dirty="0" smtClean="0"/>
          </a:p>
          <a:p>
            <a:pPr marL="0" indent="0">
              <a:spcBef>
                <a:spcPts val="0"/>
              </a:spcBef>
              <a:buNone/>
            </a:pPr>
            <a:r>
              <a:rPr lang="en-US" sz="1800" dirty="0" smtClean="0"/>
              <a:t> </a:t>
            </a:r>
            <a:endParaRPr lang="en-US" sz="1800" dirty="0"/>
          </a:p>
          <a:p>
            <a:pPr marL="0" indent="0">
              <a:spcBef>
                <a:spcPts val="0"/>
              </a:spcBef>
              <a:buNone/>
            </a:pPr>
            <a:r>
              <a:rPr lang="en-US" sz="1800" dirty="0"/>
              <a:t>3. Focused on designing an operational plan, implementing the plan, and setting up a monitoring an evaluation approach that focuses on public health impacts.  </a:t>
            </a:r>
          </a:p>
          <a:p>
            <a:pPr marL="914400" lvl="1" indent="-514350">
              <a:spcBef>
                <a:spcPts val="0"/>
              </a:spcBef>
              <a:buFont typeface="Arial" panose="020B0604020202020204" pitchFamily="34" charset="0"/>
              <a:buChar char="•"/>
            </a:pPr>
            <a:endParaRPr lang="en-US" sz="1400" dirty="0"/>
          </a:p>
          <a:p>
            <a:pPr>
              <a:spcBef>
                <a:spcPts val="0"/>
              </a:spcBef>
            </a:pPr>
            <a:endParaRPr lang="en-US" sz="1600" dirty="0"/>
          </a:p>
          <a:p>
            <a:pPr>
              <a:spcBef>
                <a:spcPts val="0"/>
              </a:spcBef>
            </a:pPr>
            <a:endParaRPr lang="en-US" sz="1600" dirty="0"/>
          </a:p>
        </p:txBody>
      </p:sp>
    </p:spTree>
    <p:extLst>
      <p:ext uri="{BB962C8B-B14F-4D97-AF65-F5344CB8AC3E}">
        <p14:creationId xmlns:p14="http://schemas.microsoft.com/office/powerpoint/2010/main" val="419942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normAutofit/>
          </a:bodyPr>
          <a:lstStyle/>
          <a:p>
            <a:r>
              <a:rPr lang="en-US" sz="2800" dirty="0" smtClean="0">
                <a:solidFill>
                  <a:schemeClr val="tx2"/>
                </a:solidFill>
              </a:rPr>
              <a:t>JIFSAN’s M&amp;E Approach</a:t>
            </a:r>
            <a:endParaRPr lang="en-US" sz="2800" dirty="0">
              <a:solidFill>
                <a:schemeClr val="tx2"/>
              </a:solidFil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a:prstGeom prst="rect">
            <a:avLst/>
          </a:prstGeom>
        </p:spPr>
      </p:pic>
    </p:spTree>
    <p:extLst>
      <p:ext uri="{BB962C8B-B14F-4D97-AF65-F5344CB8AC3E}">
        <p14:creationId xmlns:p14="http://schemas.microsoft.com/office/powerpoint/2010/main" val="352799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solidFill>
              </a:rPr>
              <a:t>Training efforts</a:t>
            </a:r>
            <a:endParaRPr lang="en-US" sz="3600" dirty="0">
              <a:solidFill>
                <a:schemeClr val="tx2"/>
              </a:solidFill>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dirty="0" smtClean="0"/>
              <a:t>FSMA – and international  food safety capacity building</a:t>
            </a:r>
          </a:p>
          <a:p>
            <a:pPr lvl="1">
              <a:buFont typeface="Arial" panose="020B0604020202020204" pitchFamily="34" charset="0"/>
              <a:buChar char="•"/>
            </a:pPr>
            <a:r>
              <a:rPr lang="en-US" sz="2000" dirty="0" smtClean="0"/>
              <a:t>Alliances – Preventive Controls, Produce Safety, FSVP, </a:t>
            </a:r>
            <a:r>
              <a:rPr lang="en-US" sz="2000" dirty="0" err="1" smtClean="0"/>
              <a:t>etc</a:t>
            </a:r>
            <a:r>
              <a:rPr lang="en-US" sz="2000" dirty="0" smtClean="0"/>
              <a:t>)</a:t>
            </a:r>
          </a:p>
          <a:p>
            <a:pPr lvl="1">
              <a:buFont typeface="Arial" panose="020B0604020202020204" pitchFamily="34" charset="0"/>
              <a:buChar char="•"/>
            </a:pPr>
            <a:r>
              <a:rPr lang="en-US" sz="2000" dirty="0" smtClean="0">
                <a:solidFill>
                  <a:srgbClr val="FF0000"/>
                </a:solidFill>
              </a:rPr>
              <a:t>JIFSAN (rolling out produce safety training with IICA in Latin America), </a:t>
            </a:r>
          </a:p>
          <a:p>
            <a:pPr marL="457200" lvl="1" indent="0">
              <a:buNone/>
            </a:pPr>
            <a:endParaRPr lang="en-US" sz="2000" dirty="0" smtClean="0">
              <a:solidFill>
                <a:srgbClr val="FF0000"/>
              </a:solidFill>
            </a:endParaRPr>
          </a:p>
          <a:p>
            <a:pPr marL="457200" indent="-457200">
              <a:buFont typeface="+mj-lt"/>
              <a:buAutoNum type="arabicPeriod"/>
            </a:pPr>
            <a:r>
              <a:rPr lang="en-US" sz="2400" dirty="0" smtClean="0">
                <a:solidFill>
                  <a:srgbClr val="FF0000"/>
                </a:solidFill>
              </a:rPr>
              <a:t>HACCP training via the GMA</a:t>
            </a:r>
          </a:p>
          <a:p>
            <a:pPr marL="457200" indent="-457200">
              <a:buFont typeface="+mj-lt"/>
              <a:buAutoNum type="arabicPeriod"/>
            </a:pPr>
            <a:endParaRPr lang="en-US" sz="2400" dirty="0" smtClean="0"/>
          </a:p>
          <a:p>
            <a:pPr marL="457200" indent="-457200">
              <a:buFont typeface="+mj-lt"/>
              <a:buAutoNum type="arabicPeriod"/>
            </a:pPr>
            <a:r>
              <a:rPr lang="en-US" sz="2400" dirty="0" smtClean="0"/>
              <a:t>GFSI trainings</a:t>
            </a:r>
            <a:endParaRPr lang="en-US" sz="2000" dirty="0" smtClean="0"/>
          </a:p>
          <a:p>
            <a:pPr lvl="1"/>
            <a:endParaRPr lang="en-US" sz="2000" dirty="0" smtClean="0"/>
          </a:p>
          <a:p>
            <a:r>
              <a:rPr lang="en-US" sz="2400" dirty="0" smtClean="0"/>
              <a:t>Way forward</a:t>
            </a:r>
          </a:p>
        </p:txBody>
      </p:sp>
    </p:spTree>
    <p:extLst>
      <p:ext uri="{BB962C8B-B14F-4D97-AF65-F5344CB8AC3E}">
        <p14:creationId xmlns:p14="http://schemas.microsoft.com/office/powerpoint/2010/main" val="1170664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5888</TotalTime>
  <Words>3541</Words>
  <Application>Microsoft Office PowerPoint</Application>
  <PresentationFormat>On-screen Show (4:3)</PresentationFormat>
  <Paragraphs>450</Paragraphs>
  <Slides>32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SimSun</vt:lpstr>
      <vt:lpstr>Arial</vt:lpstr>
      <vt:lpstr>Arial Narrow</vt:lpstr>
      <vt:lpstr>Calibri</vt:lpstr>
      <vt:lpstr>Cambria</vt:lpstr>
      <vt:lpstr>Times New Roman</vt:lpstr>
      <vt:lpstr>Wingdings</vt:lpstr>
      <vt:lpstr>Office Theme</vt:lpstr>
      <vt:lpstr>Public Private Partnerships in Food Safety Capacity Building: Case Examples</vt:lpstr>
      <vt:lpstr>Role of Regulation in Context of Food Safety</vt:lpstr>
      <vt:lpstr>How to correct market failures?</vt:lpstr>
      <vt:lpstr>Private sector role</vt:lpstr>
      <vt:lpstr>Public-private partnerships can take numerous forms</vt:lpstr>
      <vt:lpstr>PowerPoint Presentation</vt:lpstr>
      <vt:lpstr>3- Phased Approach</vt:lpstr>
      <vt:lpstr>JIFSAN’s M&amp;E Approach</vt:lpstr>
      <vt:lpstr>Training efforts</vt:lpstr>
      <vt:lpstr>New Rules under FSMA</vt:lpstr>
      <vt:lpstr>JIFSAN</vt:lpstr>
      <vt:lpstr>PowerPoint Presentation</vt:lpstr>
      <vt:lpstr>GAP trainings Typically Collaborative Efforts between JIFSAN, FDA, and Host Country</vt:lpstr>
      <vt:lpstr>GAPs Training </vt:lpstr>
      <vt:lpstr>Measures of Immediate Impact of GAP trainings (Process)</vt:lpstr>
      <vt:lpstr>Caveats of Analysis</vt:lpstr>
      <vt:lpstr>What Makes a Collaborative Training Initiative?</vt:lpstr>
      <vt:lpstr>PowerPoint Presentation</vt:lpstr>
      <vt:lpstr>Three Phase Approach</vt:lpstr>
      <vt:lpstr>PowerPoint Presentation</vt:lpstr>
      <vt:lpstr>Bangladesh’s Aquatic and Aquaculture Food Safety Center</vt:lpstr>
      <vt:lpstr>Trainings at Bangladesh’s AAFSC Directly Involving JIFSAN</vt:lpstr>
      <vt:lpstr>Additional AAFSC Phase III trainings</vt:lpstr>
      <vt:lpstr>Additional Food Safety Capacity Building Trainings Collaborating with BSFF (raised over $72 million additional funds)</vt:lpstr>
      <vt:lpstr>Number of Refusals of Selected Food Import Categories (2007-2017)</vt:lpstr>
      <vt:lpstr>Lessons Learned from Centers</vt:lpstr>
      <vt:lpstr>Lessons Learned from Center’s in terms of M&amp;E</vt:lpstr>
      <vt:lpstr>HACCP training in the Caribbean</vt:lpstr>
      <vt:lpstr>Involvement in Exports &amp; Training Activities</vt:lpstr>
      <vt:lpstr>6-Month Follow-Up Questionnaire (November, 2016) </vt:lpstr>
      <vt:lpstr>Key recommendations for future training</vt:lpstr>
      <vt:lpstr>Way forward – Creating PPP’s to Measure the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Clare</cp:lastModifiedBy>
  <cp:revision>170</cp:revision>
  <cp:lastPrinted>2018-02-13T16:31:43Z</cp:lastPrinted>
  <dcterms:created xsi:type="dcterms:W3CDTF">2014-02-06T19:45:33Z</dcterms:created>
  <dcterms:modified xsi:type="dcterms:W3CDTF">2020-02-24T20:02:29Z</dcterms:modified>
</cp:coreProperties>
</file>