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Ex2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9"/>
  </p:notesMasterIdLst>
  <p:sldIdLst>
    <p:sldId id="576" r:id="rId5"/>
    <p:sldId id="568" r:id="rId6"/>
    <p:sldId id="570" r:id="rId7"/>
    <p:sldId id="564" r:id="rId8"/>
    <p:sldId id="265" r:id="rId9"/>
    <p:sldId id="573" r:id="rId10"/>
    <p:sldId id="574" r:id="rId11"/>
    <p:sldId id="553" r:id="rId12"/>
    <p:sldId id="554" r:id="rId13"/>
    <p:sldId id="555" r:id="rId14"/>
    <p:sldId id="556" r:id="rId15"/>
    <p:sldId id="551" r:id="rId16"/>
    <p:sldId id="260" r:id="rId17"/>
    <p:sldId id="549" r:id="rId18"/>
    <p:sldId id="550" r:id="rId19"/>
    <p:sldId id="539" r:id="rId20"/>
    <p:sldId id="541" r:id="rId21"/>
    <p:sldId id="575" r:id="rId22"/>
    <p:sldId id="263" r:id="rId23"/>
    <p:sldId id="567" r:id="rId24"/>
    <p:sldId id="557" r:id="rId25"/>
    <p:sldId id="566" r:id="rId26"/>
    <p:sldId id="558" r:id="rId27"/>
    <p:sldId id="56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38B0A8-899B-7C74-2301-C240727C0EB4}" name="Platt, Meadow" initials="PM" userId="S::meadow.platt@fda.gov::d8e46d38-e19d-4b87-b703-5bc4ef89ae4f" providerId="AD"/>
  <p188:author id="{7EC60AD4-3874-AB86-D279-00EEA4B3E680}" name="Megan Velez" initials="MCV" userId="Megan Vele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PR" initials="LPR" lastIdx="10" clrIdx="0">
    <p:extLst>
      <p:ext uri="{19B8F6BF-5375-455C-9EA6-DF929625EA0E}">
        <p15:presenceInfo xmlns:p15="http://schemas.microsoft.com/office/powerpoint/2012/main" userId="LPR" providerId="None"/>
      </p:ext>
    </p:extLst>
  </p:cmAuthor>
  <p:cmAuthor id="2" name="Abt, Eileen" initials="AE" lastIdx="5" clrIdx="1">
    <p:extLst>
      <p:ext uri="{19B8F6BF-5375-455C-9EA6-DF929625EA0E}">
        <p15:presenceInfo xmlns:p15="http://schemas.microsoft.com/office/powerpoint/2012/main" userId="S::Eileen.Abt@fda.gov::5b14240e-7116-4e0a-bc47-712a9871452c" providerId="AD"/>
      </p:ext>
    </p:extLst>
  </p:cmAuthor>
  <p:cmAuthor id="3" name="Redan, Benjamin" initials="RB" lastIdx="8" clrIdx="2">
    <p:extLst>
      <p:ext uri="{19B8F6BF-5375-455C-9EA6-DF929625EA0E}">
        <p15:presenceInfo xmlns:p15="http://schemas.microsoft.com/office/powerpoint/2012/main" userId="S::Benjamin.Redan@fda.gov::0932bb47-c4d4-44d4-9cf8-fed03984031f" providerId="AD"/>
      </p:ext>
    </p:extLst>
  </p:cmAuthor>
  <p:cmAuthor id="4" name="Hryshko, Jeanmaire" initials="HJ" lastIdx="10" clrIdx="3">
    <p:extLst>
      <p:ext uri="{19B8F6BF-5375-455C-9EA6-DF929625EA0E}">
        <p15:presenceInfo xmlns:p15="http://schemas.microsoft.com/office/powerpoint/2012/main" userId="S::Jeanmaire.Hryshko@fda.gov::b58c0bcc-7bdb-499a-b95e-0c4570ff44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B9EDFF"/>
    <a:srgbClr val="FAD290"/>
    <a:srgbClr val="C2D2EC"/>
    <a:srgbClr val="FFFF97"/>
    <a:srgbClr val="878789"/>
    <a:srgbClr val="007CBA"/>
    <a:srgbClr val="E3DED1"/>
    <a:srgbClr val="FEE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D187E-75DF-4D89-8A16-DA5CFDE10878}" v="4" dt="2022-09-12T18:05:02.793"/>
    <p1510:client id="{B1EF9D09-8EA3-43BA-AEAE-556443C5528B}" v="2" dt="2022-09-12T17:09:06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0075" autoAdjust="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sevillano\Desktop\CPT\IFSH%20Training\Vit%20D\ALL%20vit%20D%20beverages%20data%2008SEPT2021%20(1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Benjamin.Redan\Box%20Sync\Milk%20elemental%20analysis\ICPMS%20Analysis\ALL%20elemental%20beverages%20data%202021AUG10.xlsx" TargetMode="External"/><Relationship Id="rId4" Type="http://schemas.openxmlformats.org/officeDocument/2006/relationships/themeOverride" Target="../theme/themeOverride2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C:\Users\Benjamin.Redan\Box%20Sync\Milk%20elemental%20analysis\Vit%20D%20Analysis\ALL%20vit%20D%20beverages%20data%2008SEPT2021.xlsx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AD290"/>
            </a:solidFill>
            <a:ln>
              <a:noFill/>
            </a:ln>
            <a:effectLst/>
          </c:spPr>
          <c:invertIfNegative val="0"/>
          <c:cat>
            <c:strRef>
              <c:f>Sheet1!$C$4:$C$9</c:f>
              <c:strCache>
                <c:ptCount val="6"/>
                <c:pt idx="0">
                  <c:v>Almond</c:v>
                </c:pt>
                <c:pt idx="1">
                  <c:v>Oat</c:v>
                </c:pt>
                <c:pt idx="2">
                  <c:v>Soy</c:v>
                </c:pt>
                <c:pt idx="3">
                  <c:v>Coconut</c:v>
                </c:pt>
                <c:pt idx="4">
                  <c:v>Rice</c:v>
                </c:pt>
                <c:pt idx="5">
                  <c:v>Pea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1497</c:v>
                </c:pt>
                <c:pt idx="1">
                  <c:v>213</c:v>
                </c:pt>
                <c:pt idx="2">
                  <c:v>202</c:v>
                </c:pt>
                <c:pt idx="3">
                  <c:v>125</c:v>
                </c:pt>
                <c:pt idx="4">
                  <c:v>44.7</c:v>
                </c:pt>
                <c:pt idx="5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E-46A9-906B-A0969276F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39"/>
        <c:axId val="482651520"/>
        <c:axId val="482651848"/>
      </c:barChart>
      <c:catAx>
        <c:axId val="4826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651848"/>
        <c:crosses val="autoZero"/>
        <c:auto val="1"/>
        <c:lblAlgn val="ctr"/>
        <c:lblOffset val="100"/>
        <c:noMultiLvlLbl val="0"/>
      </c:catAx>
      <c:valAx>
        <c:axId val="482651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$,</a:t>
                </a:r>
                <a:r>
                  <a:rPr lang="en-US" sz="24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65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06205284803264"/>
          <c:y val="0.14393507066603481"/>
          <c:w val="0.68825730044450251"/>
          <c:h val="0.607331847657377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8CBAD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'Data plot - almond lots'!$E$17:$E$19</c:f>
                <c:numCache>
                  <c:formatCode>General</c:formatCode>
                  <c:ptCount val="3"/>
                  <c:pt idx="0">
                    <c:v>1.2750673933169205</c:v>
                  </c:pt>
                  <c:pt idx="1">
                    <c:v>10.212844598669809</c:v>
                  </c:pt>
                  <c:pt idx="2">
                    <c:v>4.3088172539047056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'Data plot - almond lots'!$C$17:$C$19</c:f>
              <c:strCache>
                <c:ptCount val="3"/>
                <c:pt idx="0">
                  <c:v>Almond - Lot 1</c:v>
                </c:pt>
                <c:pt idx="1">
                  <c:v>Almond - Lot 2</c:v>
                </c:pt>
                <c:pt idx="2">
                  <c:v>Almond - Lot 3</c:v>
                </c:pt>
              </c:strCache>
            </c:strRef>
          </c:cat>
          <c:val>
            <c:numRef>
              <c:f>'Data plot - almond lots'!$D$17:$D$19</c:f>
              <c:numCache>
                <c:formatCode>General</c:formatCode>
                <c:ptCount val="3"/>
                <c:pt idx="0">
                  <c:v>212.70327499999999</c:v>
                </c:pt>
                <c:pt idx="1">
                  <c:v>197.77272812262723</c:v>
                </c:pt>
                <c:pt idx="2">
                  <c:v>201.51029733371922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A-4F58-A83F-8CF065B1F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4988088"/>
        <c:axId val="328199272"/>
      </c:barChart>
      <c:catAx>
        <c:axId val="52498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8199272"/>
        <c:crosses val="autoZero"/>
        <c:auto val="1"/>
        <c:lblAlgn val="ctr"/>
        <c:lblOffset val="100"/>
        <c:noMultiLvlLbl val="0"/>
      </c:catAx>
      <c:valAx>
        <c:axId val="32819927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98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503064"/>
        <c:axId val="559503392"/>
      </c:barChart>
      <c:catAx>
        <c:axId val="55950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9503392"/>
        <c:crosses val="autoZero"/>
        <c:auto val="1"/>
        <c:lblAlgn val="ctr"/>
        <c:lblOffset val="100"/>
        <c:noMultiLvlLbl val="0"/>
      </c:catAx>
      <c:valAx>
        <c:axId val="5595033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950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('Data plots - brands'!$I$35,'Data plots - brands'!$I$42,'Data plots - brands'!$I$47)</c:f>
                <c:numCache>
                  <c:formatCode>General</c:formatCode>
                  <c:ptCount val="3"/>
                  <c:pt idx="0">
                    <c:v>1.0690132720132131</c:v>
                  </c:pt>
                  <c:pt idx="1">
                    <c:v>0.89701338694399202</c:v>
                  </c:pt>
                  <c:pt idx="2">
                    <c:v>0.19465523021883485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S1</c:v>
              </c:pt>
              <c:pt idx="1">
                <c:v>S2</c:v>
              </c:pt>
              <c:pt idx="2">
                <c:v>S3</c:v>
              </c:pt>
            </c:strLit>
          </c:cat>
          <c:val>
            <c:numRef>
              <c:f>('Data plots - brands'!$I$34,'Data plots - brands'!$I$41,'Data plots - brands'!$I$46)</c:f>
              <c:numCache>
                <c:formatCode>General</c:formatCode>
                <c:ptCount val="3"/>
                <c:pt idx="0">
                  <c:v>3.9017408730241323</c:v>
                </c:pt>
                <c:pt idx="1">
                  <c:v>3.3976037994850783</c:v>
                </c:pt>
                <c:pt idx="2">
                  <c:v>2.3514074633827686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3-4C23-98C9-FF07513C6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7585104"/>
        <c:axId val="817588056"/>
      </c:barChart>
      <c:catAx>
        <c:axId val="81758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88056"/>
        <c:crosses val="autoZero"/>
        <c:auto val="1"/>
        <c:lblAlgn val="ctr"/>
        <c:lblOffset val="100"/>
        <c:noMultiLvlLbl val="0"/>
      </c:catAx>
      <c:valAx>
        <c:axId val="817588056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8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('Data plots - brands'!$I$55,'Data plots - brands'!$I$62,'Data plots - brands'!$I$68)</c:f>
                <c:numCache>
                  <c:formatCode>General</c:formatCode>
                  <c:ptCount val="3"/>
                  <c:pt idx="0">
                    <c:v>8.7189068034606493E-2</c:v>
                  </c:pt>
                  <c:pt idx="1">
                    <c:v>0.22823613348870017</c:v>
                  </c:pt>
                  <c:pt idx="2">
                    <c:v>5.4069341058925989E-2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O1</c:v>
              </c:pt>
              <c:pt idx="1">
                <c:v>O2</c:v>
              </c:pt>
              <c:pt idx="2">
                <c:v>O3</c:v>
              </c:pt>
            </c:strLit>
          </c:cat>
          <c:val>
            <c:numRef>
              <c:f>('Data plots - brands'!$I$54,'Data plots - brands'!$I$61,'Data plots - brands'!$I$67)</c:f>
              <c:numCache>
                <c:formatCode>General</c:formatCode>
                <c:ptCount val="3"/>
                <c:pt idx="0">
                  <c:v>1.8861767211729519</c:v>
                </c:pt>
                <c:pt idx="1">
                  <c:v>1.5894898954144028</c:v>
                </c:pt>
                <c:pt idx="2">
                  <c:v>2.6003590161416001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4-47E4-9534-95A6F9758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8710960"/>
        <c:axId val="698717192"/>
      </c:barChart>
      <c:catAx>
        <c:axId val="69871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717192"/>
        <c:crosses val="autoZero"/>
        <c:auto val="1"/>
        <c:lblAlgn val="ctr"/>
        <c:lblOffset val="100"/>
        <c:noMultiLvlLbl val="0"/>
      </c:catAx>
      <c:valAx>
        <c:axId val="698717192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71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('Data plots - brands'!$I$89,'Data plots - brands'!$I$96)</c:f>
                <c:numCache>
                  <c:formatCode>General</c:formatCode>
                  <c:ptCount val="2"/>
                  <c:pt idx="0">
                    <c:v>0.50969681421514268</c:v>
                  </c:pt>
                  <c:pt idx="1">
                    <c:v>0.31179805244171299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CT1</c:v>
              </c:pt>
              <c:pt idx="1">
                <c:v>CT2</c:v>
              </c:pt>
            </c:strLit>
          </c:cat>
          <c:val>
            <c:numRef>
              <c:f>('Data plots - brands'!$I$88,'Data plots - brands'!$I$95)</c:f>
              <c:numCache>
                <c:formatCode>General</c:formatCode>
                <c:ptCount val="2"/>
                <c:pt idx="0">
                  <c:v>1.6664228978236824</c:v>
                </c:pt>
                <c:pt idx="1">
                  <c:v>1.2769225204253929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2-4140-B229-9154D361B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3084312"/>
        <c:axId val="813086280"/>
      </c:barChart>
      <c:catAx>
        <c:axId val="81308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086280"/>
        <c:crosses val="autoZero"/>
        <c:auto val="1"/>
        <c:lblAlgn val="ctr"/>
        <c:lblOffset val="100"/>
        <c:noMultiLvlLbl val="0"/>
      </c:catAx>
      <c:valAx>
        <c:axId val="81308628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08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('Data plots - brands'!$I$102,'Data plots - brands'!$I$109)</c:f>
                <c:numCache>
                  <c:formatCode>General</c:formatCode>
                  <c:ptCount val="2"/>
                  <c:pt idx="0">
                    <c:v>0.16973090385323267</c:v>
                  </c:pt>
                  <c:pt idx="1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R1</c:v>
              </c:pt>
              <c:pt idx="1">
                <c:v>R2</c:v>
              </c:pt>
            </c:strLit>
          </c:cat>
          <c:val>
            <c:numRef>
              <c:f>('Data plots - brands'!$I$101,'Data plots - brands'!$I$108)</c:f>
              <c:numCache>
                <c:formatCode>General</c:formatCode>
                <c:ptCount val="2"/>
                <c:pt idx="0">
                  <c:v>11.524879625723587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F-49A1-AE2C-23E73868D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3062992"/>
        <c:axId val="813061680"/>
      </c:barChart>
      <c:catAx>
        <c:axId val="81306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061680"/>
        <c:crosses val="autoZero"/>
        <c:auto val="1"/>
        <c:lblAlgn val="ctr"/>
        <c:lblOffset val="100"/>
        <c:noMultiLvlLbl val="0"/>
      </c:catAx>
      <c:valAx>
        <c:axId val="813061680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06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('Data plots - brands'!$I$117,'Data plots - brands'!$I$124)</c:f>
                <c:numCache>
                  <c:formatCode>General</c:formatCode>
                  <c:ptCount val="2"/>
                  <c:pt idx="0">
                    <c:v>0.2161331530670132</c:v>
                  </c:pt>
                  <c:pt idx="1">
                    <c:v>0.30440950439595449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H1</c:v>
              </c:pt>
              <c:pt idx="1">
                <c:v>H2</c:v>
              </c:pt>
            </c:strLit>
          </c:cat>
          <c:val>
            <c:numRef>
              <c:f>('Data plots - brands'!$I$116,'Data plots - brands'!$I$123)</c:f>
              <c:numCache>
                <c:formatCode>General</c:formatCode>
                <c:ptCount val="2"/>
                <c:pt idx="0">
                  <c:v>0.96472906955736826</c:v>
                </c:pt>
                <c:pt idx="1">
                  <c:v>1.2982266814221766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A-4AA4-84C1-60624D1EF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0357280"/>
        <c:axId val="530358592"/>
      </c:barChart>
      <c:catAx>
        <c:axId val="5303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0358592"/>
        <c:crosses val="autoZero"/>
        <c:auto val="1"/>
        <c:lblAlgn val="ctr"/>
        <c:lblOffset val="100"/>
        <c:noMultiLvlLbl val="0"/>
      </c:catAx>
      <c:valAx>
        <c:axId val="53035859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035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('Data plots - brands'!$I$14,'Data plots - brands'!$I$19,'Data plots - brands'!$I$26)</c:f>
                <c:numCache>
                  <c:formatCode>General</c:formatCode>
                  <c:ptCount val="3"/>
                  <c:pt idx="0">
                    <c:v>0.70586259279768693</c:v>
                  </c:pt>
                  <c:pt idx="1">
                    <c:v>0.43286477882641516</c:v>
                  </c:pt>
                  <c:pt idx="2">
                    <c:v>0.11937500241742446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3"/>
              <c:pt idx="0">
                <c:v>A1</c:v>
              </c:pt>
              <c:pt idx="1">
                <c:v>A2</c:v>
              </c:pt>
              <c:pt idx="2">
                <c:v>A3</c:v>
              </c:pt>
            </c:strLit>
          </c:cat>
          <c:val>
            <c:numRef>
              <c:f>('Data plots - brands'!$I$13,'Data plots - brands'!$I$18,'Data plots - brands'!$I$25)</c:f>
              <c:numCache>
                <c:formatCode>General</c:formatCode>
                <c:ptCount val="3"/>
                <c:pt idx="0">
                  <c:v>2.2264207356703847</c:v>
                </c:pt>
                <c:pt idx="1">
                  <c:v>2.5444653881511363</c:v>
                </c:pt>
                <c:pt idx="2">
                  <c:v>0.76868774999505129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E-45B5-9448-9BBBE7306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9503064"/>
        <c:axId val="559503392"/>
      </c:barChart>
      <c:catAx>
        <c:axId val="55950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9503392"/>
        <c:crosses val="autoZero"/>
        <c:auto val="1"/>
        <c:lblAlgn val="ctr"/>
        <c:lblOffset val="100"/>
        <c:noMultiLvlLbl val="0"/>
      </c:catAx>
      <c:valAx>
        <c:axId val="55950339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950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('Data plots - brands'!$I$76,'Data plots - brands'!$I$82)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0.71443361434238795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CW1</c:v>
              </c:pt>
              <c:pt idx="1">
                <c:v>CW2</c:v>
              </c:pt>
            </c:strLit>
          </c:cat>
          <c:val>
            <c:numRef>
              <c:f>('Data plots - brands'!$I$75,'Data plots - brands'!$I$81)</c:f>
              <c:numCache>
                <c:formatCode>General</c:formatCode>
                <c:ptCount val="2"/>
                <c:pt idx="0">
                  <c:v>0</c:v>
                </c:pt>
                <c:pt idx="1">
                  <c:v>1.6190840279147842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0-441D-B347-B9F4F8BB2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7602488"/>
        <c:axId val="817602816"/>
      </c:barChart>
      <c:catAx>
        <c:axId val="81760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602816"/>
        <c:crosses val="autoZero"/>
        <c:auto val="1"/>
        <c:lblAlgn val="ctr"/>
        <c:lblOffset val="100"/>
        <c:noMultiLvlLbl val="0"/>
      </c:catAx>
      <c:valAx>
        <c:axId val="81760281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60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14484679665733E-2"/>
          <c:y val="7.729732876045789E-2"/>
          <c:w val="0.87002089136490246"/>
          <c:h val="0.77491503164542574"/>
        </c:manualLayout>
      </c:layout>
      <c:barChart>
        <c:barDir val="col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BarType val="plus"/>
            <c:errValType val="cust"/>
            <c:noEndCap val="0"/>
            <c:plus>
              <c:numRef>
                <c:f>'Data plots - brands'!$I$139</c:f>
                <c:numCache>
                  <c:formatCode>General</c:formatCode>
                  <c:ptCount val="1"/>
                  <c:pt idx="0">
                    <c:v>0.88778881366242257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P2</c:v>
              </c:pt>
            </c:strLit>
          </c:cat>
          <c:val>
            <c:numRef>
              <c:f>'Data plots - brands'!$I$138</c:f>
              <c:numCache>
                <c:formatCode>General</c:formatCode>
                <c:ptCount val="1"/>
                <c:pt idx="0">
                  <c:v>3.0644786985092378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A-47D6-B4CF-CB588AC9D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1483680"/>
        <c:axId val="701597824"/>
      </c:barChart>
      <c:catAx>
        <c:axId val="7014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1597824"/>
        <c:crosses val="autoZero"/>
        <c:auto val="1"/>
        <c:lblAlgn val="ctr"/>
        <c:lblOffset val="100"/>
        <c:noMultiLvlLbl val="0"/>
      </c:catAx>
      <c:valAx>
        <c:axId val="701597824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1483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('Ca Data plots - brands'!$I$14,'Ca Data plots - brands'!$I$19,'Ca Data plots - brands'!$I$26)</c:f>
                <c:numCache>
                  <c:formatCode>General</c:formatCode>
                  <c:ptCount val="3"/>
                  <c:pt idx="0">
                    <c:v>8.6988559182740772</c:v>
                  </c:pt>
                  <c:pt idx="1">
                    <c:v>8.1995755908588617</c:v>
                  </c:pt>
                  <c:pt idx="2">
                    <c:v>2.0795559631123295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('Ca Data plots - brands'!$I$13,'Ca Data plots - brands'!$I$18,'Ca Data plots - brands'!$I$25)</c:f>
              <c:numCache>
                <c:formatCode>General</c:formatCode>
                <c:ptCount val="3"/>
                <c:pt idx="0">
                  <c:v>204.86621763690391</c:v>
                </c:pt>
                <c:pt idx="1">
                  <c:v>208.75784166666668</c:v>
                </c:pt>
                <c:pt idx="2">
                  <c:v>43.054557459360637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B-42EC-9C44-44F3A0EAA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9503064"/>
        <c:axId val="559503392"/>
      </c:barChart>
      <c:catAx>
        <c:axId val="559503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9503392"/>
        <c:crosses val="autoZero"/>
        <c:auto val="1"/>
        <c:lblAlgn val="ctr"/>
        <c:lblOffset val="100"/>
        <c:noMultiLvlLbl val="0"/>
      </c:catAx>
      <c:valAx>
        <c:axId val="559503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950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4C7E7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'Data plot - almond lots'!$E$17:$E$19</c:f>
                <c:numCache>
                  <c:formatCode>General</c:formatCode>
                  <c:ptCount val="3"/>
                  <c:pt idx="0">
                    <c:v>0.47916415386251904</c:v>
                  </c:pt>
                  <c:pt idx="1">
                    <c:v>0.23460617757144364</c:v>
                  </c:pt>
                  <c:pt idx="2">
                    <c:v>0.13289253844735543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'Data plot - almond lots'!$C$17:$C$19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'Data plot - almond lots'!$D$17:$D$19</c:f>
              <c:numCache>
                <c:formatCode>General</c:formatCode>
                <c:ptCount val="3"/>
                <c:pt idx="0">
                  <c:v>2.4708166118551191</c:v>
                </c:pt>
                <c:pt idx="1">
                  <c:v>1.3839732567239196</c:v>
                </c:pt>
                <c:pt idx="2">
                  <c:v>2.8244723384321144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8-4BAA-8CF4-96E08E376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4988088"/>
        <c:axId val="328199272"/>
      </c:barChart>
      <c:catAx>
        <c:axId val="524988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Lot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8199272"/>
        <c:crosses val="autoZero"/>
        <c:auto val="1"/>
        <c:lblAlgn val="ctr"/>
        <c:lblOffset val="100"/>
        <c:noMultiLvlLbl val="0"/>
      </c:catAx>
      <c:valAx>
        <c:axId val="3281992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98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('Ca Data plots - brands'!$I$76,'Ca Data plots - brands'!$I$82)</c:f>
                <c:numCache>
                  <c:formatCode>General</c:formatCode>
                  <c:ptCount val="2"/>
                  <c:pt idx="0">
                    <c:v>1.2680824694834518</c:v>
                  </c:pt>
                  <c:pt idx="1">
                    <c:v>16.741532750189695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('Ca Data plots - brands'!$I$75,'Ca Data plots - brands'!$I$81)</c:f>
              <c:numCache>
                <c:formatCode>General</c:formatCode>
                <c:ptCount val="2"/>
                <c:pt idx="0">
                  <c:v>18.2274885</c:v>
                </c:pt>
                <c:pt idx="1">
                  <c:v>198.66301573315465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5-4998-AC28-511DFD1D3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7602488"/>
        <c:axId val="817602816"/>
      </c:barChart>
      <c:catAx>
        <c:axId val="8176024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02816"/>
        <c:crosses val="autoZero"/>
        <c:auto val="1"/>
        <c:lblAlgn val="ctr"/>
        <c:lblOffset val="100"/>
        <c:noMultiLvlLbl val="0"/>
      </c:catAx>
      <c:valAx>
        <c:axId val="81760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60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('Ca Data plots - brands'!$I$89,'Ca Data plots - brands'!$I$96)</c:f>
                <c:numCache>
                  <c:formatCode>General</c:formatCode>
                  <c:ptCount val="2"/>
                  <c:pt idx="0">
                    <c:v>10.262225773701367</c:v>
                  </c:pt>
                  <c:pt idx="1">
                    <c:v>8.0782630831297801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('Ca Data plots - brands'!$I$88,'Ca Data plots - brands'!$I$95)</c:f>
              <c:numCache>
                <c:formatCode>General</c:formatCode>
                <c:ptCount val="2"/>
                <c:pt idx="0">
                  <c:v>196.16211088208922</c:v>
                </c:pt>
                <c:pt idx="1">
                  <c:v>167.60611779603263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5-4658-B40F-7FAF40E46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3084312"/>
        <c:axId val="813086280"/>
      </c:barChart>
      <c:catAx>
        <c:axId val="813084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086280"/>
        <c:crosses val="autoZero"/>
        <c:auto val="1"/>
        <c:lblAlgn val="ctr"/>
        <c:lblOffset val="100"/>
        <c:noMultiLvlLbl val="0"/>
      </c:catAx>
      <c:valAx>
        <c:axId val="813086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08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('Ca Data plots - brands'!$I$117,'Ca Data plots - brands'!$I$124)</c:f>
                <c:numCache>
                  <c:formatCode>General</c:formatCode>
                  <c:ptCount val="2"/>
                  <c:pt idx="0">
                    <c:v>3.8102148421099269</c:v>
                  </c:pt>
                  <c:pt idx="1">
                    <c:v>3.872385572720181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('Ca Data plots - brands'!$I$116,'Ca Data plots - brands'!$I$123)</c:f>
              <c:numCache>
                <c:formatCode>General</c:formatCode>
                <c:ptCount val="2"/>
                <c:pt idx="0">
                  <c:v>117.10812319113025</c:v>
                </c:pt>
                <c:pt idx="1">
                  <c:v>17.622374172167188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6-4C7F-8305-506E65D66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0357280"/>
        <c:axId val="530358592"/>
      </c:barChart>
      <c:catAx>
        <c:axId val="5303572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358592"/>
        <c:crosses val="autoZero"/>
        <c:auto val="1"/>
        <c:lblAlgn val="ctr"/>
        <c:lblOffset val="100"/>
        <c:noMultiLvlLbl val="0"/>
      </c:catAx>
      <c:valAx>
        <c:axId val="530358592"/>
        <c:scaling>
          <c:orientation val="minMax"/>
          <c:max val="2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035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('Ca Data plots - brands'!$I$55,'Ca Data plots - brands'!$I$62,'Ca Data plots - brands'!$I$68)</c:f>
                <c:numCache>
                  <c:formatCode>General</c:formatCode>
                  <c:ptCount val="3"/>
                  <c:pt idx="0">
                    <c:v>5.4485367022699833</c:v>
                  </c:pt>
                  <c:pt idx="1">
                    <c:v>9.4472397811874185</c:v>
                  </c:pt>
                  <c:pt idx="2">
                    <c:v>21.88509629907988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('Ca Data plots - brands'!$I$54,'Ca Data plots - brands'!$I$61,'Ca Data plots - brands'!$I$67)</c:f>
              <c:numCache>
                <c:formatCode>General</c:formatCode>
                <c:ptCount val="3"/>
                <c:pt idx="0">
                  <c:v>158.27998262699512</c:v>
                </c:pt>
                <c:pt idx="1">
                  <c:v>149.06171999999998</c:v>
                </c:pt>
                <c:pt idx="2">
                  <c:v>153.03405000000001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F-471A-911E-7B7A55110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8710960"/>
        <c:axId val="698717192"/>
      </c:barChart>
      <c:catAx>
        <c:axId val="698710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717192"/>
        <c:crosses val="autoZero"/>
        <c:auto val="1"/>
        <c:lblAlgn val="ctr"/>
        <c:lblOffset val="100"/>
        <c:noMultiLvlLbl val="0"/>
      </c:catAx>
      <c:valAx>
        <c:axId val="698717192"/>
        <c:scaling>
          <c:orientation val="minMax"/>
          <c:max val="2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71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('Ca Data plots - brands'!$I$132,'Ca Data plots - brands'!$I$139)</c:f>
                <c:numCache>
                  <c:formatCode>General</c:formatCode>
                  <c:ptCount val="2"/>
                  <c:pt idx="0">
                    <c:v>3.5212828238690017</c:v>
                  </c:pt>
                  <c:pt idx="1">
                    <c:v>4.4130036874626821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('Ca Data plots - brands'!$I$131,'Ca Data plots - brands'!$I$138)</c:f>
              <c:numCache>
                <c:formatCode>General</c:formatCode>
                <c:ptCount val="2"/>
                <c:pt idx="0">
                  <c:v>211.66963789719568</c:v>
                </c:pt>
                <c:pt idx="1">
                  <c:v>28.240413026325342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4-4404-B0DC-DA4A60DEE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9770848"/>
        <c:axId val="629776424"/>
      </c:barChart>
      <c:catAx>
        <c:axId val="629770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776424"/>
        <c:crosses val="autoZero"/>
        <c:auto val="1"/>
        <c:lblAlgn val="ctr"/>
        <c:lblOffset val="100"/>
        <c:noMultiLvlLbl val="0"/>
      </c:catAx>
      <c:valAx>
        <c:axId val="629776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977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('Ca Data plots - brands'!$I$102,'Ca Data plots - brands'!$I$109)</c:f>
                <c:numCache>
                  <c:formatCode>General</c:formatCode>
                  <c:ptCount val="2"/>
                  <c:pt idx="0">
                    <c:v>37.282309536170047</c:v>
                  </c:pt>
                  <c:pt idx="1">
                    <c:v>0.78218352600445118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('Ca Data plots - brands'!$I$101,'Ca Data plots - brands'!$I$108)</c:f>
              <c:numCache>
                <c:formatCode>General</c:formatCode>
                <c:ptCount val="2"/>
                <c:pt idx="0">
                  <c:v>99.217775996642715</c:v>
                </c:pt>
                <c:pt idx="1">
                  <c:v>9.1416793387992463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9-4594-B4AA-6A4F48835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3062992"/>
        <c:axId val="813061680"/>
      </c:barChart>
      <c:catAx>
        <c:axId val="8130629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061680"/>
        <c:crosses val="autoZero"/>
        <c:auto val="1"/>
        <c:lblAlgn val="ctr"/>
        <c:lblOffset val="100"/>
        <c:noMultiLvlLbl val="0"/>
      </c:catAx>
      <c:valAx>
        <c:axId val="813061680"/>
        <c:scaling>
          <c:orientation val="minMax"/>
          <c:max val="2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06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('Ca Data plots - brands'!$I$35,'Ca Data plots - brands'!$I$42,'Ca Data plots - brands'!$I$47)</c:f>
                <c:numCache>
                  <c:formatCode>General</c:formatCode>
                  <c:ptCount val="3"/>
                  <c:pt idx="0">
                    <c:v>22.539541024049829</c:v>
                  </c:pt>
                  <c:pt idx="1">
                    <c:v>11.423802867486312</c:v>
                  </c:pt>
                  <c:pt idx="2">
                    <c:v>8.3229050221091043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('Ca Data plots - brands'!$I$34,'Ca Data plots - brands'!$I$41,'Ca Data plots - brands'!$I$46)</c:f>
              <c:numCache>
                <c:formatCode>General</c:formatCode>
                <c:ptCount val="3"/>
                <c:pt idx="0">
                  <c:v>110.82832760811252</c:v>
                </c:pt>
                <c:pt idx="1">
                  <c:v>124.42917208704098</c:v>
                </c:pt>
                <c:pt idx="2">
                  <c:v>190.95937900721341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A-4233-983F-D93C12063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7585104"/>
        <c:axId val="817588056"/>
      </c:barChart>
      <c:catAx>
        <c:axId val="8175851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588056"/>
        <c:crosses val="autoZero"/>
        <c:auto val="1"/>
        <c:lblAlgn val="ctr"/>
        <c:lblOffset val="100"/>
        <c:noMultiLvlLbl val="0"/>
      </c:catAx>
      <c:valAx>
        <c:axId val="817588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8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'Ca plot'!$C$3:$C$89</cx:f>
        <cx:lvl ptCount="87">
          <cx:pt idx="0">Coconut</cx:pt>
          <cx:pt idx="1">Coconut</cx:pt>
          <cx:pt idx="2">Coconut</cx:pt>
          <cx:pt idx="3">Coconut</cx:pt>
          <cx:pt idx="4">Coconut</cx:pt>
          <cx:pt idx="5">Coconut</cx:pt>
          <cx:pt idx="6">Coconut</cx:pt>
          <cx:pt idx="7">Coconut</cx:pt>
          <cx:pt idx="8">Coconut</cx:pt>
          <cx:pt idx="9">Almond</cx:pt>
          <cx:pt idx="10">Almond</cx:pt>
          <cx:pt idx="11">Almond</cx:pt>
          <cx:pt idx="12">Almond</cx:pt>
          <cx:pt idx="13">Almond</cx:pt>
          <cx:pt idx="14">Almond</cx:pt>
          <cx:pt idx="15">Almond</cx:pt>
          <cx:pt idx="16">Almond</cx:pt>
          <cx:pt idx="17">Almond</cx:pt>
          <cx:pt idx="18">Almond</cx:pt>
          <cx:pt idx="19">Almond</cx:pt>
          <cx:pt idx="20">Almond</cx:pt>
          <cx:pt idx="21">Almond</cx:pt>
          <cx:pt idx="22">Almond</cx:pt>
          <cx:pt idx="23">Almond</cx:pt>
          <cx:pt idx="24">Almond</cx:pt>
          <cx:pt idx="25">Almond</cx:pt>
          <cx:pt idx="26">Almond</cx:pt>
          <cx:pt idx="27">Oat</cx:pt>
          <cx:pt idx="28">Oat</cx:pt>
          <cx:pt idx="29">Oat</cx:pt>
          <cx:pt idx="30">Oat</cx:pt>
          <cx:pt idx="31">Oat</cx:pt>
          <cx:pt idx="32">Oat</cx:pt>
          <cx:pt idx="33">Oat</cx:pt>
          <cx:pt idx="34">Oat</cx:pt>
          <cx:pt idx="35">Oat</cx:pt>
          <cx:pt idx="36">Oat</cx:pt>
          <cx:pt idx="37">Oat</cx:pt>
          <cx:pt idx="38">Oat</cx:pt>
          <cx:pt idx="39">Soy</cx:pt>
          <cx:pt idx="40">Soy</cx:pt>
          <cx:pt idx="41">Soy</cx:pt>
          <cx:pt idx="42">Soy</cx:pt>
          <cx:pt idx="43">Soy</cx:pt>
          <cx:pt idx="44">Soy</cx:pt>
          <cx:pt idx="45">Soy</cx:pt>
          <cx:pt idx="46">Soy</cx:pt>
          <cx:pt idx="47">Soy</cx:pt>
          <cx:pt idx="48">Soy</cx:pt>
          <cx:pt idx="49">Soy</cx:pt>
          <cx:pt idx="50">Soy</cx:pt>
          <cx:pt idx="51">Soy</cx:pt>
          <cx:pt idx="52">Pea</cx:pt>
          <cx:pt idx="53">Pea</cx:pt>
          <cx:pt idx="54">Pea</cx:pt>
          <cx:pt idx="55">Pea</cx:pt>
          <cx:pt idx="56">Pea</cx:pt>
          <cx:pt idx="57">Pea</cx:pt>
          <cx:pt idx="58">Pea</cx:pt>
          <cx:pt idx="59">Pea</cx:pt>
          <cx:pt idx="60">Milk</cx:pt>
          <cx:pt idx="61">Milk</cx:pt>
          <cx:pt idx="62">Cashew</cx:pt>
          <cx:pt idx="63">Cashew</cx:pt>
          <cx:pt idx="64">Cashew</cx:pt>
          <cx:pt idx="65">Cashew</cx:pt>
          <cx:pt idx="66">Cashew</cx:pt>
          <cx:pt idx="67">Cashew</cx:pt>
          <cx:pt idx="68">Cashew</cx:pt>
          <cx:pt idx="69">Cashew</cx:pt>
          <cx:pt idx="70">Cashew</cx:pt>
          <cx:pt idx="71">Hemp</cx:pt>
          <cx:pt idx="72">Hemp</cx:pt>
          <cx:pt idx="73">Hemp</cx:pt>
          <cx:pt idx="74">Hemp</cx:pt>
          <cx:pt idx="75">Hemp</cx:pt>
          <cx:pt idx="76">Hemp</cx:pt>
          <cx:pt idx="77">Hemp</cx:pt>
          <cx:pt idx="78">Hemp</cx:pt>
          <cx:pt idx="79">Rice</cx:pt>
          <cx:pt idx="80">Rice</cx:pt>
          <cx:pt idx="81">Rice</cx:pt>
          <cx:pt idx="82">Rice</cx:pt>
          <cx:pt idx="83">Rice</cx:pt>
          <cx:pt idx="84">Rice</cx:pt>
          <cx:pt idx="85">Rice</cx:pt>
          <cx:pt idx="86">Rice</cx:pt>
        </cx:lvl>
      </cx:strDim>
      <cx:numDim type="val">
        <cx:f>'Ca plot'!$D$3:$D$89</cx:f>
        <cx:lvl ptCount="87" formatCode="General">
          <cx:pt idx="0">190.096</cx:pt>
          <cx:pt idx="1">207.12890000000004</cx:pt>
          <cx:pt idx="2">202.28100000000001</cx:pt>
          <cx:pt idx="3">185.14254352835675</cx:pt>
          <cx:pt idx="4">177.84450000000001</cx:pt>
          <cx:pt idx="5">168.1605105468023</cx:pt>
          <cx:pt idx="6">171.20000000000002</cx:pt>
          <cx:pt idx="7">164.85675000000003</cx:pt>
          <cx:pt idx="8">155.96882843336087</cx:pt>
          <cx:pt idx="9">213.30214999999998</cx:pt>
          <cx:pt idx="10">213.80880000000002</cx:pt>
          <cx:pt idx="11">212.81129999999999</cx:pt>
          <cx:pt idx="12">210.89085</cx:pt>
          <cx:pt idx="13">186.18381140289154</cx:pt>
          <cx:pt idx="14">205.4579407615731</cx:pt>
          <cx:pt idx="15">201.67643220341708</cx:pt>
          <cx:pt idx="16">197.54893170434877</cx:pt>
          <cx:pt idx="17">206.09800774518564</cx:pt>
          <cx:pt idx="18">200.88395255162322</cx:pt>
          <cx:pt idx="19">216.88012500000002</cx:pt>
          <cx:pt idx="20">200.48310000000001</cx:pt>
          <cx:pt idx="21">208.91030000000001</cx:pt>
          <cx:pt idx="22">42.769665000000003</cx:pt>
          <cx:pt idx="23">44.861290868734791</cx:pt>
          <cx:pt idx="24">44.374440000000007</cx:pt>
          <cx:pt idx="25">43.655202153445899</cx:pt>
          <cx:pt idx="26">39.61218927462248</cx:pt>
          <cx:pt idx="27">148.99475000000001</cx:pt>
          <cx:pt idx="28">163.12965</cx:pt>
          <cx:pt idx="29">159.09404040252198</cx:pt>
          <cx:pt idx="30">159.1444166666667</cx:pt>
          <cx:pt idx="31">161.03705606578689</cx:pt>
          <cx:pt idx="32">135.2835</cx:pt>
          <cx:pt idx="33">161.93720000000002</cx:pt>
          <cx:pt idx="34">149.98224999999999</cx:pt>
          <cx:pt idx="35">148.53489999999999</cx:pt>
          <cx:pt idx="36">149.57075</cx:pt>
          <cx:pt idx="37">137.55895000000001</cx:pt>
          <cx:pt idx="38">168.50915000000001</cx:pt>
          <cx:pt idx="39">116.93157202994712</cx:pt>
          <cx:pt idx="40">112.76285091019679</cx:pt>
          <cx:pt idx="41">109.9555625</cx:pt>
          <cx:pt idx="42">138.5883</cx:pt>
          <cx:pt idx="43">75.903352600418756</cx:pt>
          <cx:pt idx="44">117.98869999999999</cx:pt>
          <cx:pt idx="45">116.42279275759972</cx:pt>
          <cx:pt idx="46">115.56773900842259</cx:pt>
          <cx:pt idx="47">130.32708996914178</cx:pt>
          <cx:pt idx="48">141.8395387000408</cx:pt>
          <cx:pt idx="49">183.41903702164015</cx:pt>
          <cx:pt idx="50">189.5693</cx:pt>
          <cx:pt idx="51">199.88980000000001</cx:pt>
          <cx:pt idx="52">214.59960158878278</cx:pt>
          <cx:pt idx="53">211.65504999999999</cx:pt>
          <cx:pt idx="54">213.7022</cx:pt>
          <cx:pt idx="55">206.72170000000003</cx:pt>
          <cx:pt idx="56">33.404285012025404</cx:pt>
          <cx:pt idx="57">23.437729152426527</cx:pt>
          <cx:pt idx="58">25.982894569619646</cx:pt>
          <cx:pt idx="59">30.136743371229791</cx:pt>
          <cx:pt idx="60">107.774108</cx:pt>
          <cx:pt idx="61">103.90723199999999</cx:pt>
          <cx:pt idx="62">19.521372500000002</cx:pt>
          <cx:pt idx="63">18.507645000000004</cx:pt>
          <cx:pt idx="64">16.169945000000002</cx:pt>
          <cx:pt idx="65">18.063570000000002</cx:pt>
          <cx:pt idx="66">18.87491</cx:pt>
          <cx:pt idx="67">185.02224620332026</cx:pt>
          <cx:pt idx="68">211.5729</cx:pt>
          <cx:pt idx="69">214.64630000000002</cx:pt>
          <cx:pt idx="70">183.41061672929837</cx:pt>
          <cx:pt idx="71">116.4773</cx:pt>
          <cx:pt idx="72">113.65268823463521</cx:pt>
          <cx:pt idx="73">121.19438133875552</cx:pt>
          <cx:pt idx="74">16.568965860835927</cx:pt>
          <cx:pt idx="75">24.346245000000003</cx:pt>
          <cx:pt idx="76">14.455690000000002</cx:pt>
          <cx:pt idx="77">16.870000000000001</cx:pt>
          <cx:pt idx="78">15.87097</cx:pt>
          <cx:pt idx="79">129.52318162473983</cx:pt>
          <cx:pt idx="80">110.54445000000001</cx:pt>
          <cx:pt idx="81">57.585696365188291</cx:pt>
          <cx:pt idx="82">8.9545016782729014</cx:pt>
          <cx:pt idx="83">7.9209688839606258</cx:pt>
          <cx:pt idx="84">9.5014734272644841</cx:pt>
          <cx:pt idx="85">10.014561880508934</cx:pt>
          <cx:pt idx="86">9.31689082398929</cx:pt>
        </cx:lvl>
      </cx:numDim>
    </cx:data>
  </cx:chartData>
  <cx:chart>
    <cx:plotArea>
      <cx:plotAreaRegion>
        <cx:series layoutId="boxWhisker" uniqueId="{A149D3F7-A950-48BC-B83E-3F20F9DC37F2}">
          <cx:spPr>
            <a:solidFill>
              <a:srgbClr val="F8CBAD"/>
            </a:solidFill>
            <a:ln>
              <a:solidFill>
                <a:sysClr val="windowText" lastClr="000000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spPr>
          <a:ln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2000" b="1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majorTickMarks type="out"/>
        <cx:tickLabels/>
        <cx:spPr>
          <a:ln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8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'Data box plot'!$B$3:$B$89</cx:f>
        <cx:lvl ptCount="87">
          <cx:pt idx="0">Rice</cx:pt>
          <cx:pt idx="1">Rice</cx:pt>
          <cx:pt idx="2">Rice</cx:pt>
          <cx:pt idx="3">Rice</cx:pt>
          <cx:pt idx="4">Rice</cx:pt>
          <cx:pt idx="5">Rice</cx:pt>
          <cx:pt idx="6">Rice</cx:pt>
          <cx:pt idx="7">Rice</cx:pt>
          <cx:pt idx="8">Soy</cx:pt>
          <cx:pt idx="9">Soy</cx:pt>
          <cx:pt idx="10">Soy</cx:pt>
          <cx:pt idx="11">Soy</cx:pt>
          <cx:pt idx="12">Soy</cx:pt>
          <cx:pt idx="13">Soy</cx:pt>
          <cx:pt idx="14">Soy</cx:pt>
          <cx:pt idx="15">Soy</cx:pt>
          <cx:pt idx="16">Soy</cx:pt>
          <cx:pt idx="17">Soy</cx:pt>
          <cx:pt idx="18">Soy</cx:pt>
          <cx:pt idx="19">Soy</cx:pt>
          <cx:pt idx="20">Soy</cx:pt>
          <cx:pt idx="21">Pea</cx:pt>
          <cx:pt idx="22">Pea</cx:pt>
          <cx:pt idx="23">Pea</cx:pt>
          <cx:pt idx="24">Pea</cx:pt>
          <cx:pt idx="25">Pea</cx:pt>
          <cx:pt idx="26">Milk</cx:pt>
          <cx:pt idx="27">Milk</cx:pt>
          <cx:pt idx="28">Oat</cx:pt>
          <cx:pt idx="29">Oat</cx:pt>
          <cx:pt idx="30">Oat</cx:pt>
          <cx:pt idx="31">Oat</cx:pt>
          <cx:pt idx="32">Oat</cx:pt>
          <cx:pt idx="33">Oat</cx:pt>
          <cx:pt idx="34">Oat</cx:pt>
          <cx:pt idx="35">Oat</cx:pt>
          <cx:pt idx="36">Oat</cx:pt>
          <cx:pt idx="37">Oat</cx:pt>
          <cx:pt idx="38">Oat</cx:pt>
          <cx:pt idx="39">Oat</cx:pt>
          <cx:pt idx="40">Oat</cx:pt>
          <cx:pt idx="41">Oat</cx:pt>
          <cx:pt idx="42">Almond</cx:pt>
          <cx:pt idx="43">Almond</cx:pt>
          <cx:pt idx="44">Almond</cx:pt>
          <cx:pt idx="45">Almond</cx:pt>
          <cx:pt idx="46">Almond</cx:pt>
          <cx:pt idx="47">Almond</cx:pt>
          <cx:pt idx="48">Almond</cx:pt>
          <cx:pt idx="49">Almond</cx:pt>
          <cx:pt idx="50">Almond</cx:pt>
          <cx:pt idx="51">Almond</cx:pt>
          <cx:pt idx="52">Almond</cx:pt>
          <cx:pt idx="53">Almond</cx:pt>
          <cx:pt idx="54">Almond</cx:pt>
          <cx:pt idx="55">Almond</cx:pt>
          <cx:pt idx="56">Almond</cx:pt>
          <cx:pt idx="57">Almond</cx:pt>
          <cx:pt idx="58">Almond</cx:pt>
          <cx:pt idx="59">Coconut</cx:pt>
          <cx:pt idx="60">Coconut</cx:pt>
          <cx:pt idx="61">Coconut</cx:pt>
          <cx:pt idx="62">Coconut</cx:pt>
          <cx:pt idx="63">Coconut</cx:pt>
          <cx:pt idx="64">Coconut</cx:pt>
          <cx:pt idx="65">Coconut</cx:pt>
          <cx:pt idx="66">Coconut</cx:pt>
          <cx:pt idx="67">Coconut</cx:pt>
          <cx:pt idx="68">Hemp</cx:pt>
          <cx:pt idx="69">Hemp</cx:pt>
          <cx:pt idx="70">Hemp</cx:pt>
          <cx:pt idx="71">Hemp</cx:pt>
          <cx:pt idx="72">Hemp</cx:pt>
          <cx:pt idx="73">Hemp</cx:pt>
          <cx:pt idx="74">Hemp</cx:pt>
          <cx:pt idx="75">Hemp</cx:pt>
          <cx:pt idx="76">Hemp</cx:pt>
          <cx:pt idx="77">Hemp</cx:pt>
          <cx:pt idx="78">Cashew</cx:pt>
          <cx:pt idx="79">Cashew</cx:pt>
          <cx:pt idx="80">Cashew</cx:pt>
          <cx:pt idx="81">Cashew</cx:pt>
          <cx:pt idx="82">Cashew</cx:pt>
          <cx:pt idx="83">Cashew</cx:pt>
          <cx:pt idx="84">Cashew</cx:pt>
          <cx:pt idx="85">Cashew</cx:pt>
          <cx:pt idx="86">Cashew</cx:pt>
        </cx:lvl>
      </cx:strDim>
      <cx:numDim type="val">
        <cx:f>'Data box plot'!$C$3:$C$89</cx:f>
        <cx:lvl ptCount="87" formatCode="General">
          <cx:pt idx="0">11.616807520920885</cx:pt>
          <cx:pt idx="1">11.32901395603249</cx:pt>
          <cx:pt idx="2">11.628817400217384</cx:pt>
          <cx:pt idx="3">0.02</cx:pt>
          <cx:pt idx="4">0.02</cx:pt>
          <cx:pt idx="5">0.02</cx:pt>
          <cx:pt idx="6">0.02</cx:pt>
          <cx:pt idx="7">0.02</cx:pt>
          <cx:pt idx="8">3.9710000000000001</cx:pt>
          <cx:pt idx="9">2.2694140390429154</cx:pt>
          <cx:pt idx="10">4.1123999565640279</cx:pt>
          <cx:pt idx="11">5.2645993886569169</cx:pt>
          <cx:pt idx="12">3.8912909808568013</cx:pt>
          <cx:pt idx="13">3.8029999999999999</cx:pt>
          <cx:pt idx="14">2.9230039652201349</cx:pt>
          <cx:pt idx="15">4.7490150322052571</cx:pt>
          <cx:pt idx="16">2.456</cx:pt>
          <cx:pt idx="17">3.0569999999999999</cx:pt>
          <cx:pt idx="18">2.1267999999999998</cx:pt>
          <cx:pt idx="19">2.4710782973617706</cx:pt>
          <cx:pt idx="20">2.4563440927865354</cx:pt>
          <cx:pt idx="21">3.6059438943633482</cx:pt>
          <cx:pt idx="22">3.5733203252418821</cx:pt>
          <cx:pt idx="23">1.7359208301754798</cx:pt>
          <cx:pt idx="24">3.8347910873337381</cx:pt>
          <cx:pt idx="25">2.5724173554317402</cx:pt>
          <cx:pt idx="26">2.0265865579751798</cx:pt>
          <cx:pt idx="27">2.1355123621749605</cx:pt>
          <cx:pt idx="28">1.7924152611598625</cx:pt>
          <cx:pt idx="29">1.7952163090730611</cx:pt>
          <cx:pt idx="30">1.932131138971219</cx:pt>
          <cx:pt idx="31">1.9838687040354397</cx:pt>
          <cx:pt idx="32">1.9272521926251767</cx:pt>
          <cx:pt idx="33">1.6081260008160161</cx:pt>
          <cx:pt idx="34">1.2653711404330621</cx:pt>
          <cx:pt idx="35">1.6160000000000001</cx:pt>
          <cx:pt idx="36">1.5509999999999999</cx:pt>
          <cx:pt idx="37">1.9069523358229354</cx:pt>
          <cx:pt idx="38">2.534159223988814</cx:pt>
          <cx:pt idx="39">2.5787134616085345</cx:pt>
          <cx:pt idx="40">2.6498105206604921</cx:pt>
          <cx:pt idx="41">2.6387528583085595</cx:pt>
          <cx:pt idx="42">2.6481958973269366</cx:pt>
          <cx:pt idx="43">2.8359999999999999</cx:pt>
          <cx:pt idx="44">1.928253938238421</cx:pt>
          <cx:pt idx="45">1.4485788267073176</cx:pt>
          <cx:pt idx="46">1.5795073625116192</cx:pt>
          <cx:pt idx="47">1.1238335809528222</cx:pt>
          <cx:pt idx="48">2.9472431792737104</cx:pt>
          <cx:pt idx="49">2.6833629112488144</cx:pt>
          <cx:pt idx="50">2.8428109247738189</cx:pt>
          <cx:pt idx="51">2.7831345934421043</cx:pt>
          <cx:pt idx="52">2.0448024082015506</cx:pt>
          <cx:pt idx="53">2.8054591628097545</cx:pt>
          <cx:pt idx="54">0.57412699501357745</cx:pt>
          <cx:pt idx="55">0.7939171111189669</cx:pt>
          <cx:pt idx="56">0.87597000000000003</cx:pt>
          <cx:pt idx="57">0.7493306413498767</cx:pt>
          <cx:pt idx="58">0.85009400249283529</cx:pt>
          <cx:pt idx="59">1.5043063969675594</cx:pt>
          <cx:pt idx="60">1.4693102877139603</cx:pt>
          <cx:pt idx="61">1.2760749066132091</cx:pt>
          <cx:pt idx="62">1.1554626703716886</cx:pt>
          <cx:pt idx="63">1.1632066052116599</cx:pt>
          <cx:pt idx="64">1.7767023350207158</cx:pt>
          <cx:pt idx="65">0.94917129143904722</cx:pt>
          <cx:pt idx="66">1.3400697000838533</cx:pt>
          <cx:pt idx="67">2.4159999999999999</cx:pt>
          <cx:pt idx="68">1.1799737441828702</cx:pt>
          <cx:pt idx="69">0.736301292671107</cx:pt>
          <cx:pt idx="70">0.82356187379385104</cx:pt>
          <cx:pt idx="71">1.2099882091829657</cx:pt>
          <cx:pt idx="72">0.87382022795604741</cx:pt>
          <cx:pt idx="73">1.104978426090194</cx:pt>
          <cx:pt idx="74">1.1361718671328922</cx:pt>
          <cx:pt idx="75">1.8303150888927244</cx:pt>
          <cx:pt idx="76">1.1453773090471349</cx:pt>
          <cx:pt idx="77">1.274290715947938</cx:pt>
          <cx:pt idx="78">1.2681936841938977</cx:pt>
          <cx:pt idx="79">2.6800000000000002</cx:pt>
          <cx:pt idx="80">1.3875848532584283</cx:pt>
          <cx:pt idx="81">1.1405575742068108</cx:pt>
          <cx:pt idx="82">0.02</cx:pt>
          <cx:pt idx="83">0.02</cx:pt>
          <cx:pt idx="84">0.02</cx:pt>
          <cx:pt idx="85">0.02</cx:pt>
          <cx:pt idx="86">0.02</cx:pt>
        </cx:lvl>
      </cx:numDim>
    </cx:data>
  </cx:chartData>
  <cx:chart>
    <cx:plotArea>
      <cx:plotAreaRegion>
        <cx:series layoutId="boxWhisker" uniqueId="{B34FD31B-2BA0-4795-BBEA-61D25D9F9601}">
          <cx:spPr>
            <a:solidFill>
              <a:srgbClr val="C2D2EC"/>
            </a:solidFill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spPr>
          <a:ln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2000" b="1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 max="12"/>
        <cx:majorTickMarks type="out"/>
        <cx:tickLabels/>
        <cx:spPr>
          <a:ln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8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F107-BCAB-4EBD-95EC-2C5682FA75E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AF64B-EF71-4CB0-8EC9-C0CBD585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AF64B-EF71-4CB0-8EC9-C0CBD585EE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4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https://www.foodnavigator-usa.com/Article/2022/07/25/Plant-based-milk-by-numbers-US-retail-Oat-milk-and-pea-milk-up-double-digits-almond-milk-and-soy-milk-flat#:~:text=Almond%20milk%2C%20meanwhile%2C%20experienced%20a,oat%20milk%20at%20%24527.44m.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AF64B-EF71-4CB0-8EC9-C0CBD585EE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AF64B-EF71-4CB0-8EC9-C0CBD585EE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8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205DF-BEFB-47E8-B6BE-EA7D96D76D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1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AF64B-EF71-4CB0-8EC9-C0CBD585EE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5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7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7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8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4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F5291-BB58-4C70-BB04-5C14BDAE3360}"/>
              </a:ext>
            </a:extLst>
          </p:cNvPr>
          <p:cNvSpPr/>
          <p:nvPr userDrawn="1"/>
        </p:nvSpPr>
        <p:spPr>
          <a:xfrm>
            <a:off x="99392" y="140554"/>
            <a:ext cx="11976652" cy="6549887"/>
          </a:xfrm>
          <a:prstGeom prst="rect">
            <a:avLst/>
          </a:prstGeom>
          <a:gradFill>
            <a:gsLst>
              <a:gs pos="0">
                <a:srgbClr val="007CBA"/>
              </a:gs>
              <a:gs pos="90000">
                <a:schemeClr val="bg1"/>
              </a:gs>
            </a:gsLst>
            <a:lin ang="5400000" scaled="1"/>
          </a:gra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2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9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9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41253B5-2FBC-482B-BFE1-C3355F502E0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1E15014-7F69-4B62-99E2-00072AFA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5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B52BE0-891B-435F-8DB9-1FBBCAF76312}"/>
              </a:ext>
            </a:extLst>
          </p:cNvPr>
          <p:cNvSpPr/>
          <p:nvPr/>
        </p:nvSpPr>
        <p:spPr>
          <a:xfrm>
            <a:off x="114547" y="93306"/>
            <a:ext cx="11944246" cy="6158204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FA42A2-463B-4B70-A639-8F360A7C9684}"/>
              </a:ext>
            </a:extLst>
          </p:cNvPr>
          <p:cNvSpPr txBox="1">
            <a:spLocks noChangeArrowheads="1"/>
          </p:cNvSpPr>
          <p:nvPr/>
        </p:nvSpPr>
        <p:spPr>
          <a:xfrm>
            <a:off x="2291295" y="4942467"/>
            <a:ext cx="7739109" cy="112243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JIFSAN-CFS3 Advisory Council’s Webinar Series</a:t>
            </a:r>
          </a:p>
          <a:p>
            <a:pPr marL="0" indent="0" algn="ctr">
              <a:buNone/>
            </a:pPr>
            <a:r>
              <a:rPr lang="en-US" altLang="en-US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22, 2022  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A9C767-F7D5-46AE-A435-954B6A0739AF}"/>
              </a:ext>
            </a:extLst>
          </p:cNvPr>
          <p:cNvSpPr txBox="1">
            <a:spLocks noChangeArrowheads="1"/>
          </p:cNvSpPr>
          <p:nvPr/>
        </p:nvSpPr>
        <p:spPr>
          <a:xfrm>
            <a:off x="952344" y="981660"/>
            <a:ext cx="10337697" cy="146285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3400" b="1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Calcium and Vitamin D Content in a Market Basket Survey of Plant-based </a:t>
            </a:r>
          </a:p>
          <a:p>
            <a:pPr algn="ctr">
              <a:lnSpc>
                <a:spcPct val="100000"/>
              </a:lnSpc>
            </a:pPr>
            <a:r>
              <a:rPr lang="en-US" altLang="en-US" sz="3400" b="1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Alternatives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8D69A-1723-4191-BEA4-40B66CC0E406}"/>
              </a:ext>
            </a:extLst>
          </p:cNvPr>
          <p:cNvSpPr/>
          <p:nvPr/>
        </p:nvSpPr>
        <p:spPr>
          <a:xfrm>
            <a:off x="3704984" y="3088344"/>
            <a:ext cx="48685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Redan, PhD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Chemist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CFSAN/Office of Food Safety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6EB7C5-BDA5-4784-98BC-12E254EC89B8}"/>
              </a:ext>
            </a:extLst>
          </p:cNvPr>
          <p:cNvCxnSpPr/>
          <p:nvPr/>
        </p:nvCxnSpPr>
        <p:spPr>
          <a:xfrm>
            <a:off x="3677266" y="2829486"/>
            <a:ext cx="478831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B435DB-1130-4165-B218-363BE8D2571B}"/>
              </a:ext>
            </a:extLst>
          </p:cNvPr>
          <p:cNvGrpSpPr/>
          <p:nvPr/>
        </p:nvGrpSpPr>
        <p:grpSpPr>
          <a:xfrm>
            <a:off x="74720" y="6180834"/>
            <a:ext cx="11993403" cy="677237"/>
            <a:chOff x="74720" y="6180834"/>
            <a:chExt cx="11993403" cy="6772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602FC-E23C-458A-9A0A-BD86BEF3201F}"/>
                </a:ext>
              </a:extLst>
            </p:cNvPr>
            <p:cNvSpPr/>
            <p:nvPr/>
          </p:nvSpPr>
          <p:spPr>
            <a:xfrm>
              <a:off x="74720" y="6180835"/>
              <a:ext cx="1800734" cy="677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D5C2F2-5779-4307-AAAA-884F2E143A60}"/>
                </a:ext>
              </a:extLst>
            </p:cNvPr>
            <p:cNvGrpSpPr/>
            <p:nvPr/>
          </p:nvGrpSpPr>
          <p:grpSpPr>
            <a:xfrm>
              <a:off x="1499421" y="6180834"/>
              <a:ext cx="10568702" cy="677237"/>
              <a:chOff x="1499421" y="6180834"/>
              <a:chExt cx="10568702" cy="67723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BBFE34-E436-45EC-9121-842F853D3227}"/>
                  </a:ext>
                </a:extLst>
              </p:cNvPr>
              <p:cNvSpPr/>
              <p:nvPr/>
            </p:nvSpPr>
            <p:spPr>
              <a:xfrm>
                <a:off x="9775100" y="6180834"/>
                <a:ext cx="2293023" cy="677165"/>
              </a:xfrm>
              <a:prstGeom prst="rect">
                <a:avLst/>
              </a:prstGeom>
              <a:solidFill>
                <a:srgbClr val="878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3F46A05-FC16-4FFD-AF02-A34A5ACF5FA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9421" y="6180906"/>
                <a:ext cx="9144000" cy="6771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7523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CE7A0E-DDFA-4430-9D7A-082C540850F8}"/>
              </a:ext>
            </a:extLst>
          </p:cNvPr>
          <p:cNvSpPr/>
          <p:nvPr/>
        </p:nvSpPr>
        <p:spPr>
          <a:xfrm>
            <a:off x="1704109" y="2171700"/>
            <a:ext cx="3730336" cy="3616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66F1F-BC08-4081-9BC5-565906867A76}"/>
              </a:ext>
            </a:extLst>
          </p:cNvPr>
          <p:cNvSpPr txBox="1"/>
          <p:nvPr/>
        </p:nvSpPr>
        <p:spPr>
          <a:xfrm>
            <a:off x="279924" y="522553"/>
            <a:ext cx="11621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Calcium Variability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ifferent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Almond PBMA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BCF8A1-80AC-4C27-BBBD-4AE64A2F0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26051"/>
              </p:ext>
            </p:extLst>
          </p:nvPr>
        </p:nvGraphicFramePr>
        <p:xfrm>
          <a:off x="2005785" y="2374884"/>
          <a:ext cx="3224977" cy="35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4DF9FD-8CBD-4504-A5B2-3C90F0E2F1EF}"/>
              </a:ext>
            </a:extLst>
          </p:cNvPr>
          <p:cNvSpPr txBox="1"/>
          <p:nvPr/>
        </p:nvSpPr>
        <p:spPr>
          <a:xfrm rot="16200000">
            <a:off x="1086197" y="3678503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(mg/100 g portion)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9ABFE-6EB9-4408-8093-9609A1BCB8A3}"/>
              </a:ext>
            </a:extLst>
          </p:cNvPr>
          <p:cNvSpPr txBox="1"/>
          <p:nvPr/>
        </p:nvSpPr>
        <p:spPr>
          <a:xfrm>
            <a:off x="2962439" y="2343352"/>
            <a:ext cx="1943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Almond PBMA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785E85-5C17-43FB-836B-E4A231C4CA5C}"/>
              </a:ext>
            </a:extLst>
          </p:cNvPr>
          <p:cNvGrpSpPr/>
          <p:nvPr/>
        </p:nvGrpSpPr>
        <p:grpSpPr>
          <a:xfrm>
            <a:off x="2962439" y="5045261"/>
            <a:ext cx="2130663" cy="320312"/>
            <a:chOff x="1444158" y="3585072"/>
            <a:chExt cx="1924513" cy="3203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DAE683-0362-44BB-AF42-09487DE2D192}"/>
                </a:ext>
              </a:extLst>
            </p:cNvPr>
            <p:cNvSpPr txBox="1"/>
            <p:nvPr/>
          </p:nvSpPr>
          <p:spPr>
            <a:xfrm>
              <a:off x="1444158" y="3585072"/>
              <a:ext cx="5474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FF0F3E-3EDF-4DEF-9AC2-3DA08EA6C8C9}"/>
                </a:ext>
              </a:extLst>
            </p:cNvPr>
            <p:cNvSpPr txBox="1"/>
            <p:nvPr/>
          </p:nvSpPr>
          <p:spPr>
            <a:xfrm>
              <a:off x="2142585" y="3585073"/>
              <a:ext cx="5474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8546F7-4FEE-4EE4-A082-0ECA2DBA6014}"/>
                </a:ext>
              </a:extLst>
            </p:cNvPr>
            <p:cNvSpPr txBox="1"/>
            <p:nvPr/>
          </p:nvSpPr>
          <p:spPr>
            <a:xfrm>
              <a:off x="2821221" y="3597607"/>
              <a:ext cx="5474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44CA63-8748-411E-B92B-056D86EAFA92}"/>
              </a:ext>
            </a:extLst>
          </p:cNvPr>
          <p:cNvSpPr txBox="1"/>
          <p:nvPr/>
        </p:nvSpPr>
        <p:spPr>
          <a:xfrm>
            <a:off x="3769382" y="5305595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CC3F2-6D2D-4035-B1A7-103149368F09}"/>
              </a:ext>
            </a:extLst>
          </p:cNvPr>
          <p:cNvSpPr txBox="1"/>
          <p:nvPr/>
        </p:nvSpPr>
        <p:spPr>
          <a:xfrm>
            <a:off x="3089365" y="28302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5652DC-0B29-4053-A675-1D8792069369}"/>
              </a:ext>
            </a:extLst>
          </p:cNvPr>
          <p:cNvSpPr txBox="1"/>
          <p:nvPr/>
        </p:nvSpPr>
        <p:spPr>
          <a:xfrm>
            <a:off x="4520795" y="28748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1595B-0506-45D2-8724-03756C04E0C5}"/>
              </a:ext>
            </a:extLst>
          </p:cNvPr>
          <p:cNvSpPr txBox="1"/>
          <p:nvPr/>
        </p:nvSpPr>
        <p:spPr>
          <a:xfrm>
            <a:off x="3829662" y="29083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4F76E-ACDD-46B5-882B-CC296180C377}"/>
              </a:ext>
            </a:extLst>
          </p:cNvPr>
          <p:cNvSpPr txBox="1"/>
          <p:nvPr/>
        </p:nvSpPr>
        <p:spPr>
          <a:xfrm>
            <a:off x="5785883" y="2712684"/>
            <a:ext cx="5124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was a small but significant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&lt;0.05) difference in calcium amounts across three lots of brand A almond beverage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Values not sharing the same letter are significantly different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&lt;0.05) as determined by Tukey’s HSD post hoc test</a:t>
            </a:r>
            <a:endParaRPr lang="en-US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09EA84-8F11-4C74-A505-8BAEDE9C591D}"/>
              </a:ext>
            </a:extLst>
          </p:cNvPr>
          <p:cNvSpPr txBox="1"/>
          <p:nvPr/>
        </p:nvSpPr>
        <p:spPr>
          <a:xfrm>
            <a:off x="11775232" y="6391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8257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9EA15B-D7F8-44F4-B8CF-3AC9B86D9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50874"/>
              </p:ext>
            </p:extLst>
          </p:nvPr>
        </p:nvGraphicFramePr>
        <p:xfrm>
          <a:off x="466531" y="447867"/>
          <a:ext cx="8061650" cy="6260328"/>
        </p:xfrm>
        <a:graphic>
          <a:graphicData uri="http://schemas.openxmlformats.org/drawingml/2006/table">
            <a:tbl>
              <a:tblPr/>
              <a:tblGrid>
                <a:gridCol w="2751923">
                  <a:extLst>
                    <a:ext uri="{9D8B030D-6E8A-4147-A177-3AD203B41FA5}">
                      <a16:colId xmlns:a16="http://schemas.microsoft.com/office/drawing/2014/main" val="3504336224"/>
                    </a:ext>
                  </a:extLst>
                </a:gridCol>
                <a:gridCol w="2592061">
                  <a:extLst>
                    <a:ext uri="{9D8B030D-6E8A-4147-A177-3AD203B41FA5}">
                      <a16:colId xmlns:a16="http://schemas.microsoft.com/office/drawing/2014/main" val="1204667411"/>
                    </a:ext>
                  </a:extLst>
                </a:gridCol>
                <a:gridCol w="2717666">
                  <a:extLst>
                    <a:ext uri="{9D8B030D-6E8A-4147-A177-3AD203B41FA5}">
                      <a16:colId xmlns:a16="http://schemas.microsoft.com/office/drawing/2014/main" val="3848827741"/>
                    </a:ext>
                  </a:extLst>
                </a:gridCol>
              </a:tblGrid>
              <a:tr h="7337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Type/brand code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Difference from Declared Value for Calcium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Ingredient(s) on Nutrition Facts Label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84119"/>
                  </a:ext>
                </a:extLst>
              </a:tr>
              <a:tr h="3627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Milk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-9.4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96188"/>
                  </a:ext>
                </a:extLst>
              </a:tr>
              <a:tr h="350001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Almond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05985"/>
                  </a:ext>
                </a:extLst>
              </a:tr>
              <a:tr h="350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Almond/A1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+9.0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41307"/>
                  </a:ext>
                </a:extLst>
              </a:tr>
              <a:tr h="350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Almond/A2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+11.2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40262"/>
                  </a:ext>
                </a:extLst>
              </a:tr>
              <a:tr h="350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Almond/A3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-20.2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379474"/>
                  </a:ext>
                </a:extLst>
              </a:tr>
              <a:tr h="350001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Oat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42739"/>
                  </a:ext>
                </a:extLst>
              </a:tr>
              <a:tr h="350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Oat/O1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+8.2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 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75979"/>
                  </a:ext>
                </a:extLst>
              </a:tr>
              <a:tr h="692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Oat/O2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+14.6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carbonate; tricalcium phosphate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18456"/>
                  </a:ext>
                </a:extLst>
              </a:tr>
              <a:tr h="692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Oat/O3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+4.8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carbonate; tricalcium phosphate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69"/>
                  </a:ext>
                </a:extLst>
              </a:tr>
              <a:tr h="350001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57237"/>
                  </a:ext>
                </a:extLst>
              </a:tr>
              <a:tr h="350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Soy/S1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-11.2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40639"/>
                  </a:ext>
                </a:extLst>
              </a:tr>
              <a:tr h="350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Soy/S2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-0.8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20791"/>
                  </a:ext>
                </a:extLst>
              </a:tr>
              <a:tr h="624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Soy/S3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+1.6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carbonate; tricalcium phosphate</a:t>
                      </a:r>
                    </a:p>
                  </a:txBody>
                  <a:tcPr marL="5622" marR="5622" marT="56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517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50EA02-B13D-477B-B528-8062805AB648}"/>
              </a:ext>
            </a:extLst>
          </p:cNvPr>
          <p:cNvSpPr txBox="1"/>
          <p:nvPr/>
        </p:nvSpPr>
        <p:spPr>
          <a:xfrm>
            <a:off x="8712673" y="1443988"/>
            <a:ext cx="32190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difference of the average measured amount of calcium vs. declared value on the Nutrition Facts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9 brands were within ~20% of the declared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6/9 brands were above the declared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58E3-2F46-4C20-88C0-4585F423B323}"/>
              </a:ext>
            </a:extLst>
          </p:cNvPr>
          <p:cNvSpPr txBox="1"/>
          <p:nvPr/>
        </p:nvSpPr>
        <p:spPr>
          <a:xfrm>
            <a:off x="11775232" y="6391469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3073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A1257-5319-48DA-ACD2-AC9F3CB60D20}"/>
              </a:ext>
            </a:extLst>
          </p:cNvPr>
          <p:cNvSpPr txBox="1"/>
          <p:nvPr/>
        </p:nvSpPr>
        <p:spPr>
          <a:xfrm>
            <a:off x="2880851" y="2519457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Vitamin D Analysis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99C3D7-BA56-4D3E-AB5F-1ABFE5F564AA}"/>
              </a:ext>
            </a:extLst>
          </p:cNvPr>
          <p:cNvCxnSpPr/>
          <p:nvPr/>
        </p:nvCxnSpPr>
        <p:spPr>
          <a:xfrm>
            <a:off x="3532793" y="3526068"/>
            <a:ext cx="478831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2104E9-352F-4543-9CF2-1E0B60CD66B8}"/>
              </a:ext>
            </a:extLst>
          </p:cNvPr>
          <p:cNvSpPr txBox="1"/>
          <p:nvPr/>
        </p:nvSpPr>
        <p:spPr>
          <a:xfrm>
            <a:off x="11775232" y="6391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446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8D73A0F3-0A19-4ADF-8FF2-B7F51473AA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79932805"/>
                  </p:ext>
                </p:extLst>
              </p:nvPr>
            </p:nvGraphicFramePr>
            <p:xfrm>
              <a:off x="1092772" y="1377331"/>
              <a:ext cx="5909470" cy="47599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8D73A0F3-0A19-4ADF-8FF2-B7F51473AA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772" y="1377331"/>
                <a:ext cx="5909470" cy="475995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85663B-381B-4A9D-B9CF-5859700C5059}"/>
              </a:ext>
            </a:extLst>
          </p:cNvPr>
          <p:cNvSpPr txBox="1"/>
          <p:nvPr/>
        </p:nvSpPr>
        <p:spPr>
          <a:xfrm rot="16200000">
            <a:off x="-1041059" y="2762774"/>
            <a:ext cx="358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Vitamin D </a:t>
            </a:r>
          </a:p>
          <a:p>
            <a:pPr algn="ctr" rtl="0">
              <a:defRPr/>
            </a:pP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g/100 g portion)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865A3F-20D5-40F3-985F-524A576A1032}"/>
              </a:ext>
            </a:extLst>
          </p:cNvPr>
          <p:cNvCxnSpPr>
            <a:cxnSpLocks/>
          </p:cNvCxnSpPr>
          <p:nvPr/>
        </p:nvCxnSpPr>
        <p:spPr>
          <a:xfrm>
            <a:off x="2239027" y="3208956"/>
            <a:ext cx="33967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5AAA46-A579-4FD5-B5F6-68419D83AD16}"/>
              </a:ext>
            </a:extLst>
          </p:cNvPr>
          <p:cNvCxnSpPr>
            <a:cxnSpLocks/>
          </p:cNvCxnSpPr>
          <p:nvPr/>
        </p:nvCxnSpPr>
        <p:spPr>
          <a:xfrm>
            <a:off x="2239027" y="3393622"/>
            <a:ext cx="4548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B4524E-575C-4B36-B9F2-EEF2762BF7F5}"/>
              </a:ext>
            </a:extLst>
          </p:cNvPr>
          <p:cNvSpPr txBox="1"/>
          <p:nvPr/>
        </p:nvSpPr>
        <p:spPr>
          <a:xfrm>
            <a:off x="1644206" y="12840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11A28-00F9-470F-982C-A4D52BBBA141}"/>
              </a:ext>
            </a:extLst>
          </p:cNvPr>
          <p:cNvSpPr txBox="1"/>
          <p:nvPr/>
        </p:nvSpPr>
        <p:spPr>
          <a:xfrm>
            <a:off x="3387805" y="26641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C2112-6DDB-4001-8215-C6C38E06D879}"/>
              </a:ext>
            </a:extLst>
          </p:cNvPr>
          <p:cNvSpPr txBox="1"/>
          <p:nvPr/>
        </p:nvSpPr>
        <p:spPr>
          <a:xfrm>
            <a:off x="6343645" y="30335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AF538-10DA-4C0B-BABF-8E68D21E6845}"/>
              </a:ext>
            </a:extLst>
          </p:cNvPr>
          <p:cNvSpPr txBox="1"/>
          <p:nvPr/>
        </p:nvSpPr>
        <p:spPr>
          <a:xfrm>
            <a:off x="7317111" y="1478574"/>
            <a:ext cx="48465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Samples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=90) were analyzed for vitamins D2 and D3 using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data are grouped by PBMA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PBMAs with vitamin D added by the manufacturer contained the D2 form except for one brand of oat and pea PBMA (O2 and P2), which contained D3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Average vitamin D amounts in milk were not significantly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&lt;0.05) different compared to any PBMA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CE28A6-DFC3-4A95-82B1-4EC65E05DFB3}"/>
              </a:ext>
            </a:extLst>
          </p:cNvPr>
          <p:cNvSpPr txBox="1"/>
          <p:nvPr/>
        </p:nvSpPr>
        <p:spPr>
          <a:xfrm>
            <a:off x="235145" y="6123705"/>
            <a:ext cx="1080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Values not sharing the same letter are significantly different (P&lt;0.05) as determined by Tukey’s HSD post hoc test.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1µg vitamin D=40 IU.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B8E5-7D71-42BD-8FBD-499E3529C3F9}"/>
              </a:ext>
            </a:extLst>
          </p:cNvPr>
          <p:cNvSpPr txBox="1"/>
          <p:nvPr/>
        </p:nvSpPr>
        <p:spPr>
          <a:xfrm>
            <a:off x="640517" y="506631"/>
            <a:ext cx="10910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Vitamin D in a Market Basket of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PBMAs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C8EF24-450E-471F-9CBC-2058224E689B}"/>
              </a:ext>
            </a:extLst>
          </p:cNvPr>
          <p:cNvCxnSpPr/>
          <p:nvPr/>
        </p:nvCxnSpPr>
        <p:spPr>
          <a:xfrm>
            <a:off x="1499672" y="4391050"/>
            <a:ext cx="52777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E5C2FF-57D9-4730-9A74-FD44B1E558F6}"/>
              </a:ext>
            </a:extLst>
          </p:cNvPr>
          <p:cNvSpPr txBox="1"/>
          <p:nvPr/>
        </p:nvSpPr>
        <p:spPr>
          <a:xfrm>
            <a:off x="11775232" y="6391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393BE-59FD-439D-B08A-D175E9F3243F}"/>
              </a:ext>
            </a:extLst>
          </p:cNvPr>
          <p:cNvSpPr txBox="1"/>
          <p:nvPr/>
        </p:nvSpPr>
        <p:spPr>
          <a:xfrm rot="18055714">
            <a:off x="3134028" y="5102525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252704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56224AC-753A-4AE5-976D-27FCA214CF98}"/>
              </a:ext>
            </a:extLst>
          </p:cNvPr>
          <p:cNvSpPr/>
          <p:nvPr/>
        </p:nvSpPr>
        <p:spPr>
          <a:xfrm>
            <a:off x="279823" y="1171051"/>
            <a:ext cx="8090653" cy="5589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A1928-E45C-48C4-B03B-E2217C6C2900}"/>
              </a:ext>
            </a:extLst>
          </p:cNvPr>
          <p:cNvSpPr/>
          <p:nvPr/>
        </p:nvSpPr>
        <p:spPr>
          <a:xfrm>
            <a:off x="1281681" y="130821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Almond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8F9FB-A12A-4333-88CE-AE10EA096C94}"/>
              </a:ext>
            </a:extLst>
          </p:cNvPr>
          <p:cNvSpPr/>
          <p:nvPr/>
        </p:nvSpPr>
        <p:spPr>
          <a:xfrm>
            <a:off x="6944161" y="3961616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E513E-B944-4918-ADBF-F74EFFAE8EF7}"/>
              </a:ext>
            </a:extLst>
          </p:cNvPr>
          <p:cNvSpPr/>
          <p:nvPr/>
        </p:nvSpPr>
        <p:spPr>
          <a:xfrm>
            <a:off x="1308811" y="3963357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Oat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1874DE-A62A-4CF3-A83A-50A597D47733}"/>
              </a:ext>
            </a:extLst>
          </p:cNvPr>
          <p:cNvSpPr/>
          <p:nvPr/>
        </p:nvSpPr>
        <p:spPr>
          <a:xfrm>
            <a:off x="3008308" y="1330403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Cashew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4C4CA-E9A9-4A19-9528-CD96CAB95744}"/>
              </a:ext>
            </a:extLst>
          </p:cNvPr>
          <p:cNvSpPr/>
          <p:nvPr/>
        </p:nvSpPr>
        <p:spPr>
          <a:xfrm>
            <a:off x="4910988" y="1330660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Coconut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CCB419-9642-4B12-8CD5-0C5DDBB3247C}"/>
              </a:ext>
            </a:extLst>
          </p:cNvPr>
          <p:cNvSpPr/>
          <p:nvPr/>
        </p:nvSpPr>
        <p:spPr>
          <a:xfrm>
            <a:off x="5055123" y="3975834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Rice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B1DFE2-A024-42E9-88EF-00CF3FCA7131}"/>
              </a:ext>
            </a:extLst>
          </p:cNvPr>
          <p:cNvSpPr/>
          <p:nvPr/>
        </p:nvSpPr>
        <p:spPr>
          <a:xfrm>
            <a:off x="6836147" y="1308218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Hemp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D4E230-6449-4694-A082-58AA6F071D2B}"/>
              </a:ext>
            </a:extLst>
          </p:cNvPr>
          <p:cNvSpPr/>
          <p:nvPr/>
        </p:nvSpPr>
        <p:spPr>
          <a:xfrm>
            <a:off x="3363715" y="3984083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Pea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C740BC-423E-4937-A609-A38136F0F0B3}"/>
              </a:ext>
            </a:extLst>
          </p:cNvPr>
          <p:cNvSpPr/>
          <p:nvPr/>
        </p:nvSpPr>
        <p:spPr>
          <a:xfrm rot="16200000">
            <a:off x="-293682" y="2270887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Vitamin D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(µg/100 g portion)</a:t>
            </a: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4C73EB-2DC5-41F3-BBD9-426D0575E780}"/>
              </a:ext>
            </a:extLst>
          </p:cNvPr>
          <p:cNvSpPr/>
          <p:nvPr/>
        </p:nvSpPr>
        <p:spPr>
          <a:xfrm rot="16200000">
            <a:off x="-260369" y="4949768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Vitamin D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(µg/100 g portion)</a:t>
            </a:r>
            <a:endParaRPr lang="en-US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1ACC7F-0BDD-48FD-B259-DA6444D78D90}"/>
              </a:ext>
            </a:extLst>
          </p:cNvPr>
          <p:cNvSpPr/>
          <p:nvPr/>
        </p:nvSpPr>
        <p:spPr>
          <a:xfrm>
            <a:off x="3975909" y="6317960"/>
            <a:ext cx="1345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Brand Code</a:t>
            </a: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0139447A-E27F-49AC-9759-A14C03CFEDF1}"/>
              </a:ext>
            </a:extLst>
          </p:cNvPr>
          <p:cNvGraphicFramePr>
            <a:graphicFrameLocks/>
          </p:cNvGraphicFramePr>
          <p:nvPr/>
        </p:nvGraphicFramePr>
        <p:xfrm>
          <a:off x="881040" y="1469677"/>
          <a:ext cx="2385060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BE23FC7B-8BA7-41B1-A042-512C21245648}"/>
              </a:ext>
            </a:extLst>
          </p:cNvPr>
          <p:cNvGraphicFramePr>
            <a:graphicFrameLocks/>
          </p:cNvGraphicFramePr>
          <p:nvPr/>
        </p:nvGraphicFramePr>
        <p:xfrm>
          <a:off x="6605694" y="4164007"/>
          <a:ext cx="1505301" cy="223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579D5E13-15AA-420C-9EB0-2A585CB3D677}"/>
              </a:ext>
            </a:extLst>
          </p:cNvPr>
          <p:cNvGraphicFramePr>
            <a:graphicFrameLocks/>
          </p:cNvGraphicFramePr>
          <p:nvPr/>
        </p:nvGraphicFramePr>
        <p:xfrm>
          <a:off x="949399" y="4164008"/>
          <a:ext cx="1662924" cy="224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C34F12F1-EC5F-4642-AFAD-053CCB320402}"/>
              </a:ext>
            </a:extLst>
          </p:cNvPr>
          <p:cNvGraphicFramePr>
            <a:graphicFrameLocks/>
          </p:cNvGraphicFramePr>
          <p:nvPr/>
        </p:nvGraphicFramePr>
        <p:xfrm>
          <a:off x="4570825" y="1573089"/>
          <a:ext cx="1686577" cy="223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BB3BF89E-294E-484D-8CB4-0C5ACD0A9B39}"/>
              </a:ext>
            </a:extLst>
          </p:cNvPr>
          <p:cNvGraphicFramePr>
            <a:graphicFrameLocks/>
          </p:cNvGraphicFramePr>
          <p:nvPr/>
        </p:nvGraphicFramePr>
        <p:xfrm>
          <a:off x="4592533" y="4164008"/>
          <a:ext cx="1649831" cy="224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id="{D4034752-F746-44E1-8007-70AAD0F763B2}"/>
              </a:ext>
            </a:extLst>
          </p:cNvPr>
          <p:cNvGraphicFramePr>
            <a:graphicFrameLocks/>
          </p:cNvGraphicFramePr>
          <p:nvPr/>
        </p:nvGraphicFramePr>
        <p:xfrm>
          <a:off x="6486150" y="1563257"/>
          <a:ext cx="1679323" cy="223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9FD11415-7C94-42B7-9EB0-01BBA2D55BC5}"/>
              </a:ext>
            </a:extLst>
          </p:cNvPr>
          <p:cNvGraphicFramePr>
            <a:graphicFrameLocks/>
          </p:cNvGraphicFramePr>
          <p:nvPr/>
        </p:nvGraphicFramePr>
        <p:xfrm>
          <a:off x="949400" y="1563258"/>
          <a:ext cx="1652499" cy="224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BBC688FA-2B42-4C0F-B9B2-67FAC5DDC567}"/>
              </a:ext>
            </a:extLst>
          </p:cNvPr>
          <p:cNvGraphicFramePr>
            <a:graphicFrameLocks/>
          </p:cNvGraphicFramePr>
          <p:nvPr/>
        </p:nvGraphicFramePr>
        <p:xfrm>
          <a:off x="2675736" y="1568672"/>
          <a:ext cx="1666341" cy="223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E76A13-7AF7-4E4D-BEAA-92607FDC35AD}"/>
              </a:ext>
            </a:extLst>
          </p:cNvPr>
          <p:cNvSpPr txBox="1"/>
          <p:nvPr/>
        </p:nvSpPr>
        <p:spPr>
          <a:xfrm>
            <a:off x="2992327" y="3125945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&lt;LOQ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9152CB-75E8-4F93-866A-2FB724C9D2E9}"/>
              </a:ext>
            </a:extLst>
          </p:cNvPr>
          <p:cNvSpPr txBox="1"/>
          <p:nvPr/>
        </p:nvSpPr>
        <p:spPr>
          <a:xfrm>
            <a:off x="5450577" y="5714447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&lt;LOQ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669F8CFF-0450-4F00-8CA4-727753347B8C}"/>
              </a:ext>
            </a:extLst>
          </p:cNvPr>
          <p:cNvGraphicFramePr>
            <a:graphicFrameLocks/>
          </p:cNvGraphicFramePr>
          <p:nvPr/>
        </p:nvGraphicFramePr>
        <p:xfrm>
          <a:off x="2928977" y="4164007"/>
          <a:ext cx="1356222" cy="217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8BE1766F-0B82-4342-B55B-CB253577C193}"/>
              </a:ext>
            </a:extLst>
          </p:cNvPr>
          <p:cNvSpPr txBox="1"/>
          <p:nvPr/>
        </p:nvSpPr>
        <p:spPr>
          <a:xfrm>
            <a:off x="1340098" y="182392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C23557-2F28-4408-831D-FC85F6885385}"/>
              </a:ext>
            </a:extLst>
          </p:cNvPr>
          <p:cNvSpPr txBox="1"/>
          <p:nvPr/>
        </p:nvSpPr>
        <p:spPr>
          <a:xfrm>
            <a:off x="5260293" y="2072975"/>
            <a:ext cx="47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E36338-4441-4317-B471-CA078E0445D3}"/>
              </a:ext>
            </a:extLst>
          </p:cNvPr>
          <p:cNvSpPr txBox="1"/>
          <p:nvPr/>
        </p:nvSpPr>
        <p:spPr>
          <a:xfrm>
            <a:off x="7194032" y="2311286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997D2E-B399-446D-8191-547C768EA54C}"/>
              </a:ext>
            </a:extLst>
          </p:cNvPr>
          <p:cNvSpPr txBox="1"/>
          <p:nvPr/>
        </p:nvSpPr>
        <p:spPr>
          <a:xfrm>
            <a:off x="1337807" y="480840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31F21E-5672-4CA4-A12A-9498B0F1008B}"/>
              </a:ext>
            </a:extLst>
          </p:cNvPr>
          <p:cNvSpPr txBox="1"/>
          <p:nvPr/>
        </p:nvSpPr>
        <p:spPr>
          <a:xfrm>
            <a:off x="7301391" y="4239027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B48F43-9E3B-4CF1-AACA-6DC6252DD5AF}"/>
              </a:ext>
            </a:extLst>
          </p:cNvPr>
          <p:cNvSpPr txBox="1"/>
          <p:nvPr/>
        </p:nvSpPr>
        <p:spPr>
          <a:xfrm>
            <a:off x="1727293" y="18186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4BDA94-8BBB-481D-85FC-ABB71197EF2E}"/>
              </a:ext>
            </a:extLst>
          </p:cNvPr>
          <p:cNvSpPr txBox="1"/>
          <p:nvPr/>
        </p:nvSpPr>
        <p:spPr>
          <a:xfrm>
            <a:off x="2121659" y="26839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DC5A85-4853-467F-8B19-EDD8B7E1AEE2}"/>
              </a:ext>
            </a:extLst>
          </p:cNvPr>
          <p:cNvSpPr txBox="1"/>
          <p:nvPr/>
        </p:nvSpPr>
        <p:spPr>
          <a:xfrm>
            <a:off x="1737125" y="4923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EB10F2-FF5F-47CE-B009-7D85E82ED6B8}"/>
              </a:ext>
            </a:extLst>
          </p:cNvPr>
          <p:cNvSpPr txBox="1"/>
          <p:nvPr/>
        </p:nvSpPr>
        <p:spPr>
          <a:xfrm>
            <a:off x="2130860" y="458154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48FCCA-A0FD-47D2-9C46-D8E5C4545E2F}"/>
              </a:ext>
            </a:extLst>
          </p:cNvPr>
          <p:cNvCxnSpPr>
            <a:cxnSpLocks/>
          </p:cNvCxnSpPr>
          <p:nvPr/>
        </p:nvCxnSpPr>
        <p:spPr>
          <a:xfrm>
            <a:off x="5004334" y="2401697"/>
            <a:ext cx="963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FF429B-9B82-471D-9BA3-6B3FFDA85E8B}"/>
              </a:ext>
            </a:extLst>
          </p:cNvPr>
          <p:cNvCxnSpPr>
            <a:cxnSpLocks/>
          </p:cNvCxnSpPr>
          <p:nvPr/>
        </p:nvCxnSpPr>
        <p:spPr>
          <a:xfrm>
            <a:off x="6936475" y="2621588"/>
            <a:ext cx="963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B796BB-BF4A-4C3E-9F79-D9D4A4DA56FC}"/>
              </a:ext>
            </a:extLst>
          </p:cNvPr>
          <p:cNvCxnSpPr>
            <a:cxnSpLocks/>
          </p:cNvCxnSpPr>
          <p:nvPr/>
        </p:nvCxnSpPr>
        <p:spPr>
          <a:xfrm>
            <a:off x="7025494" y="4516437"/>
            <a:ext cx="963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0FA538F-8BCB-465A-A20D-AF0193574685}"/>
              </a:ext>
            </a:extLst>
          </p:cNvPr>
          <p:cNvSpPr txBox="1"/>
          <p:nvPr/>
        </p:nvSpPr>
        <p:spPr>
          <a:xfrm>
            <a:off x="849914" y="376487"/>
            <a:ext cx="10696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 Variability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ifferent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rands of PBMAs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0304E6-1FB1-4375-A060-B37B263E0515}"/>
              </a:ext>
            </a:extLst>
          </p:cNvPr>
          <p:cNvSpPr txBox="1"/>
          <p:nvPr/>
        </p:nvSpPr>
        <p:spPr>
          <a:xfrm>
            <a:off x="8429657" y="1225689"/>
            <a:ext cx="35558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was no detectable vitamin D unless added to the product by the manufacturer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PBMA types (coconut, hemp, soy) did not have significantly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&lt;0.05) different vitamin D amounts across brands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Vitamin D in brand P1 could not be determined due to poor analyte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Values not sharing the same letter within PBMA type are significantly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&lt;0.05) different as determined by Tukey’s HSD post hoc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D14667-60CD-409C-9820-B561E9662726}"/>
              </a:ext>
            </a:extLst>
          </p:cNvPr>
          <p:cNvSpPr txBox="1"/>
          <p:nvPr/>
        </p:nvSpPr>
        <p:spPr>
          <a:xfrm>
            <a:off x="11775232" y="6391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9633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A9680A0-E8E8-4916-8874-5F585DE94DD7}"/>
              </a:ext>
            </a:extLst>
          </p:cNvPr>
          <p:cNvSpPr/>
          <p:nvPr/>
        </p:nvSpPr>
        <p:spPr>
          <a:xfrm>
            <a:off x="1911928" y="2009675"/>
            <a:ext cx="3823854" cy="3616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C131FB5-9AEB-4381-9A23-F05DDABFA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90456"/>
              </p:ext>
            </p:extLst>
          </p:nvPr>
        </p:nvGraphicFramePr>
        <p:xfrm>
          <a:off x="2610799" y="2454127"/>
          <a:ext cx="2822209" cy="317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CB452D-1B79-439F-AE4F-E6C31C0747DF}"/>
              </a:ext>
            </a:extLst>
          </p:cNvPr>
          <p:cNvSpPr txBox="1"/>
          <p:nvPr/>
        </p:nvSpPr>
        <p:spPr>
          <a:xfrm rot="16200000">
            <a:off x="1110082" y="3412762"/>
            <a:ext cx="2422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 </a:t>
            </a:r>
          </a:p>
          <a:p>
            <a:pPr algn="ctr"/>
            <a:r>
              <a:rPr lang="en-US" sz="16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(µg/100 g portion)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BC8B4-4FAB-44B6-A556-CEE3F1E36392}"/>
              </a:ext>
            </a:extLst>
          </p:cNvPr>
          <p:cNvSpPr txBox="1"/>
          <p:nvPr/>
        </p:nvSpPr>
        <p:spPr>
          <a:xfrm>
            <a:off x="6001982" y="2581764"/>
            <a:ext cx="5601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&lt;0.05) difference in vitamin D amounts across three lots of brand A almond PBMA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Values not sharing the same letter are significantly different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&lt;0.05) as determined by Tukey’s HSD post hoc test</a:t>
            </a:r>
            <a:endParaRPr lang="en-US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86921-5028-4C04-8BE3-6E9620719DC8}"/>
              </a:ext>
            </a:extLst>
          </p:cNvPr>
          <p:cNvSpPr txBox="1"/>
          <p:nvPr/>
        </p:nvSpPr>
        <p:spPr>
          <a:xfrm>
            <a:off x="3323393" y="2625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1EB28-77DC-43FB-92FF-01A2C9E556F3}"/>
              </a:ext>
            </a:extLst>
          </p:cNvPr>
          <p:cNvSpPr txBox="1"/>
          <p:nvPr/>
        </p:nvSpPr>
        <p:spPr>
          <a:xfrm>
            <a:off x="4051399" y="350081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68500-10A1-4A56-AD86-37D354341DD0}"/>
              </a:ext>
            </a:extLst>
          </p:cNvPr>
          <p:cNvSpPr txBox="1"/>
          <p:nvPr/>
        </p:nvSpPr>
        <p:spPr>
          <a:xfrm>
            <a:off x="4780892" y="2625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163B7-803B-401E-8854-9D772CC60C4F}"/>
              </a:ext>
            </a:extLst>
          </p:cNvPr>
          <p:cNvSpPr txBox="1"/>
          <p:nvPr/>
        </p:nvSpPr>
        <p:spPr>
          <a:xfrm>
            <a:off x="3116119" y="2029599"/>
            <a:ext cx="199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Almond PBMA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9EBF0-9F70-4C96-8832-A945FD73FE28}"/>
              </a:ext>
            </a:extLst>
          </p:cNvPr>
          <p:cNvSpPr txBox="1"/>
          <p:nvPr/>
        </p:nvSpPr>
        <p:spPr>
          <a:xfrm>
            <a:off x="541176" y="544733"/>
            <a:ext cx="10921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 Variability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ifferent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Almond PBMA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638A4-0A30-43A7-B3BA-207CAC1E8E2A}"/>
              </a:ext>
            </a:extLst>
          </p:cNvPr>
          <p:cNvSpPr txBox="1"/>
          <p:nvPr/>
        </p:nvSpPr>
        <p:spPr>
          <a:xfrm>
            <a:off x="11775232" y="6391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2311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8633BC-137E-4B4D-96AB-44A5921FD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95222"/>
              </p:ext>
            </p:extLst>
          </p:nvPr>
        </p:nvGraphicFramePr>
        <p:xfrm>
          <a:off x="363291" y="535735"/>
          <a:ext cx="8268929" cy="5786530"/>
        </p:xfrm>
        <a:graphic>
          <a:graphicData uri="http://schemas.openxmlformats.org/drawingml/2006/table">
            <a:tbl>
              <a:tblPr/>
              <a:tblGrid>
                <a:gridCol w="4456464">
                  <a:extLst>
                    <a:ext uri="{9D8B030D-6E8A-4147-A177-3AD203B41FA5}">
                      <a16:colId xmlns:a16="http://schemas.microsoft.com/office/drawing/2014/main" val="1660231915"/>
                    </a:ext>
                  </a:extLst>
                </a:gridCol>
                <a:gridCol w="3812465">
                  <a:extLst>
                    <a:ext uri="{9D8B030D-6E8A-4147-A177-3AD203B41FA5}">
                      <a16:colId xmlns:a16="http://schemas.microsoft.com/office/drawing/2014/main" val="182555072"/>
                    </a:ext>
                  </a:extLst>
                </a:gridCol>
              </a:tblGrid>
              <a:tr h="631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Type/brand code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Difference From Declared Nutrition Facts Label Value for Vitamin D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81685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Milk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49617"/>
                  </a:ext>
                </a:extLst>
              </a:tr>
              <a:tr h="3965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Almond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266071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Almond/A1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+6.2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48960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Almond/A2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+154.0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74871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Almond/A3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-63.3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6736"/>
                  </a:ext>
                </a:extLst>
              </a:tr>
              <a:tr h="3965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Oat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47159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Oat/O1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+11.2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05846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Oat/O2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+22.3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18298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Oat/O3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+73.3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84368"/>
                  </a:ext>
                </a:extLst>
              </a:tr>
              <a:tr h="3965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3939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Soy/S1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+56.0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75027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Soy/S2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+36.0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077918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Soy/S3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+80.8</a:t>
                      </a:r>
                    </a:p>
                  </a:txBody>
                  <a:tcPr marL="5841" marR="5841" marT="58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203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5E9ADC-71C4-4915-9584-2446E8A21CEB}"/>
              </a:ext>
            </a:extLst>
          </p:cNvPr>
          <p:cNvSpPr txBox="1"/>
          <p:nvPr/>
        </p:nvSpPr>
        <p:spPr>
          <a:xfrm>
            <a:off x="8771529" y="1555902"/>
            <a:ext cx="32190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Difference of the average measured amount of vitamin D vs. declared value for the top three most popular PBMAs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2 brands were within 20% of declared value on Nutrition Facts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8/9 brands were above the declared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F4B33-A18A-44F1-976A-5ABDE6E8C713}"/>
              </a:ext>
            </a:extLst>
          </p:cNvPr>
          <p:cNvSpPr txBox="1"/>
          <p:nvPr/>
        </p:nvSpPr>
        <p:spPr>
          <a:xfrm>
            <a:off x="11775232" y="6391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9963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5167-BBCC-443C-9682-6B59270CF607}"/>
              </a:ext>
            </a:extLst>
          </p:cNvPr>
          <p:cNvSpPr txBox="1">
            <a:spLocks/>
          </p:cNvSpPr>
          <p:nvPr/>
        </p:nvSpPr>
        <p:spPr>
          <a:xfrm>
            <a:off x="1871474" y="229390"/>
            <a:ext cx="8225118" cy="8341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A609C2-0265-405F-9159-FF17F2040A11}"/>
              </a:ext>
            </a:extLst>
          </p:cNvPr>
          <p:cNvSpPr txBox="1">
            <a:spLocks/>
          </p:cNvSpPr>
          <p:nvPr/>
        </p:nvSpPr>
        <p:spPr>
          <a:xfrm>
            <a:off x="442733" y="1047866"/>
            <a:ext cx="11306534" cy="531239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There were differences in the amounts of vitamin D and calcium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declared on the Nutrition Facts label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measured content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 some PBMA brands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All brands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in the three most popular PBMA types (almond, soy, oat) contained calcium levels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within 20%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of declared value. Added calcium appeared to be the major driver of calcium levels in PBMAs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In the majority of PBMA brands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formulated with added vitamin D, the measured amount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differed by &gt;20%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compared to the declared amounts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two brands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 the top three most popular PBMA types (almond, soy, oat) contained vitamin D within 20% of the declared value. Measured vitamin D levels in PBMAs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tended to be higher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than the declared value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DA9DF-CE36-4CDA-A3FE-62AC506E98EB}"/>
              </a:ext>
            </a:extLst>
          </p:cNvPr>
          <p:cNvSpPr txBox="1"/>
          <p:nvPr/>
        </p:nvSpPr>
        <p:spPr>
          <a:xfrm>
            <a:off x="11775232" y="6391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6" name="Picture 5" descr="A pile of peanuts&#10;&#10;Description automatically generated">
            <a:extLst>
              <a:ext uri="{FF2B5EF4-FFF2-40B4-BE49-F238E27FC236}">
                <a16:creationId xmlns:a16="http://schemas.microsoft.com/office/drawing/2014/main" id="{7F50FF3B-D397-48C2-BA88-4A467AB4D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029" y="5812192"/>
            <a:ext cx="2174704" cy="1023255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 descr="Soybean ETF Activity Spikes as Traders Ready for High Chinese Demand">
            <a:extLst>
              <a:ext uri="{FF2B5EF4-FFF2-40B4-BE49-F238E27FC236}">
                <a16:creationId xmlns:a16="http://schemas.microsoft.com/office/drawing/2014/main" id="{2AF50E62-1074-4CD5-8B9D-320CFA55B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9294" y="5768485"/>
            <a:ext cx="1962537" cy="1023256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BD48CB-6149-4861-B6CA-55B4170F8B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5007" y="5755063"/>
            <a:ext cx="1548423" cy="1023256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049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1532-205B-43DE-AEB2-FEC3193D8704}"/>
              </a:ext>
            </a:extLst>
          </p:cNvPr>
          <p:cNvSpPr txBox="1">
            <a:spLocks/>
          </p:cNvSpPr>
          <p:nvPr/>
        </p:nvSpPr>
        <p:spPr>
          <a:xfrm>
            <a:off x="1946122" y="360018"/>
            <a:ext cx="8225118" cy="8341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FF3D-C228-436A-942D-419FA14F0CCA}"/>
              </a:ext>
            </a:extLst>
          </p:cNvPr>
          <p:cNvSpPr txBox="1">
            <a:spLocks/>
          </p:cNvSpPr>
          <p:nvPr/>
        </p:nvSpPr>
        <p:spPr>
          <a:xfrm>
            <a:off x="442733" y="1287489"/>
            <a:ext cx="11306534" cy="531239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 analysis on PBMAs 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additional micronutrients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including trace minerals (e.g., zinc and selenium), choline, vitamin A, and B vitamins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 experiments in GMP pilot plant examining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effect of HTST processing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(high-temperature short-time) on retention of micronutrients in an in-house formulated almond PBMA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, metal, steel, silver&#10;&#10;Description automatically generated">
            <a:extLst>
              <a:ext uri="{FF2B5EF4-FFF2-40B4-BE49-F238E27FC236}">
                <a16:creationId xmlns:a16="http://schemas.microsoft.com/office/drawing/2014/main" id="{875AD1C1-0874-4C5B-A5AC-956F08331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42224" y="3794931"/>
            <a:ext cx="2899222" cy="268054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97C964CF-F56C-4D5B-90EF-912DF894E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35330" y="3685748"/>
            <a:ext cx="2950713" cy="29504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7B9DD-F5EB-4D86-9109-B71E286CA99E}"/>
              </a:ext>
            </a:extLst>
          </p:cNvPr>
          <p:cNvSpPr txBox="1"/>
          <p:nvPr/>
        </p:nvSpPr>
        <p:spPr>
          <a:xfrm>
            <a:off x="828801" y="5715187"/>
            <a:ext cx="2090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Batching of almond PBMA 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Breddo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Likwifier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45668-FBA4-48A9-9C93-A78205FEF8E6}"/>
              </a:ext>
            </a:extLst>
          </p:cNvPr>
          <p:cNvSpPr txBox="1"/>
          <p:nvPr/>
        </p:nvSpPr>
        <p:spPr>
          <a:xfrm>
            <a:off x="9357020" y="5791139"/>
            <a:ext cx="202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MicroThermics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unit for HTST treatment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E489D-1F17-4C04-8978-C8FE112C4B42}"/>
              </a:ext>
            </a:extLst>
          </p:cNvPr>
          <p:cNvSpPr txBox="1"/>
          <p:nvPr/>
        </p:nvSpPr>
        <p:spPr>
          <a:xfrm>
            <a:off x="11775232" y="63914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0881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E04A09-C0D9-4E87-9CF2-20E4955C95D5}"/>
              </a:ext>
            </a:extLst>
          </p:cNvPr>
          <p:cNvSpPr txBox="1">
            <a:spLocks/>
          </p:cNvSpPr>
          <p:nvPr/>
        </p:nvSpPr>
        <p:spPr>
          <a:xfrm>
            <a:off x="2147006" y="575549"/>
            <a:ext cx="8229600" cy="8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DCB9C-EBC9-4632-8CE4-4FF188F4F64C}"/>
              </a:ext>
            </a:extLst>
          </p:cNvPr>
          <p:cNvSpPr txBox="1"/>
          <p:nvPr/>
        </p:nvSpPr>
        <p:spPr>
          <a:xfrm>
            <a:off x="532499" y="1575289"/>
            <a:ext cx="10272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CFSAN/Moffett: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Lauren Jackson &amp; Glenn 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CFSAN/ONFL: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 Hansen &amp; Jeanmaire Hryshko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CFSAN/OAO: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 Boyer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Zuklic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Aman Sandhu, Jason Wan, Josh Warren, Ed Steiner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IIT Students: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Violeta Sevillano Pires, Shalaka Shetge, Lillian Wang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657F05-54E1-46B8-AEF9-92B18DA0D29C}"/>
              </a:ext>
            </a:extLst>
          </p:cNvPr>
          <p:cNvSpPr/>
          <p:nvPr/>
        </p:nvSpPr>
        <p:spPr>
          <a:xfrm>
            <a:off x="144198" y="6015629"/>
            <a:ext cx="11880653" cy="73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7E9C7F-03BF-48C6-9301-274F67D21B8C}"/>
              </a:ext>
            </a:extLst>
          </p:cNvPr>
          <p:cNvGrpSpPr/>
          <p:nvPr/>
        </p:nvGrpSpPr>
        <p:grpSpPr>
          <a:xfrm>
            <a:off x="74720" y="6180834"/>
            <a:ext cx="11993403" cy="677237"/>
            <a:chOff x="74720" y="6180834"/>
            <a:chExt cx="11993403" cy="6772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2E090A-8427-4B32-A6EE-F0B0CCA7250D}"/>
                </a:ext>
              </a:extLst>
            </p:cNvPr>
            <p:cNvSpPr/>
            <p:nvPr/>
          </p:nvSpPr>
          <p:spPr>
            <a:xfrm>
              <a:off x="74720" y="6180835"/>
              <a:ext cx="1800734" cy="677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385EB1-F92E-448E-8C85-23CA93F809C1}"/>
                </a:ext>
              </a:extLst>
            </p:cNvPr>
            <p:cNvGrpSpPr/>
            <p:nvPr/>
          </p:nvGrpSpPr>
          <p:grpSpPr>
            <a:xfrm>
              <a:off x="1499421" y="6180834"/>
              <a:ext cx="10568702" cy="677237"/>
              <a:chOff x="1499421" y="6180834"/>
              <a:chExt cx="10568702" cy="67723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1EA76D-FA45-4811-8FF9-DB3C079839E0}"/>
                  </a:ext>
                </a:extLst>
              </p:cNvPr>
              <p:cNvSpPr/>
              <p:nvPr/>
            </p:nvSpPr>
            <p:spPr>
              <a:xfrm>
                <a:off x="9775100" y="6180834"/>
                <a:ext cx="2293023" cy="677165"/>
              </a:xfrm>
              <a:prstGeom prst="rect">
                <a:avLst/>
              </a:prstGeom>
              <a:solidFill>
                <a:srgbClr val="878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37D932B-36A5-4801-AEDF-A3562D97644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9421" y="6180906"/>
                <a:ext cx="9144000" cy="6771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019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DDDC7-90E2-4EDB-98A9-2898B210336C}"/>
              </a:ext>
            </a:extLst>
          </p:cNvPr>
          <p:cNvSpPr txBox="1"/>
          <p:nvPr/>
        </p:nvSpPr>
        <p:spPr>
          <a:xfrm>
            <a:off x="432956" y="1152905"/>
            <a:ext cx="111183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Although fluid milk consumption has been declining in the US, there has been an increase in consumers including plant-based milk alternatives (PBMAs) in their diets [1]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Dietary Guidelines for Americans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has identified the dairy group as being a key source of calcium and vitamin D in the American diet [2]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Calcium and vitamin D are essential micronutrients with roles in maintaining immune function, bone health, and a number of other biological functions [2,3]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C41005-D732-444F-A301-F8B80448CF11}"/>
              </a:ext>
            </a:extLst>
          </p:cNvPr>
          <p:cNvSpPr txBox="1">
            <a:spLocks/>
          </p:cNvSpPr>
          <p:nvPr/>
        </p:nvSpPr>
        <p:spPr>
          <a:xfrm>
            <a:off x="1889698" y="388186"/>
            <a:ext cx="8229600" cy="8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5BDF3-DB17-4B80-A28F-DF303CD466AD}"/>
              </a:ext>
            </a:extLst>
          </p:cNvPr>
          <p:cNvSpPr txBox="1"/>
          <p:nvPr/>
        </p:nvSpPr>
        <p:spPr>
          <a:xfrm>
            <a:off x="171699" y="6063162"/>
            <a:ext cx="105491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Stewart et al. (2020) Are plant-based analogues replacing cow’s milk in the American diet? J. Agric. Appl. Econ., 52, 562-579.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USDA and HHS. (2015). Dietary Guidelines for Americans 2015-2020. (8th ed.). Washington, DC: GPO.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Institute of Medicine, Food and Nutrition Board. Dietary Reference Intakes.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3978C-C348-4D25-AAF8-EDD9B59BD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52598" y="4645285"/>
            <a:ext cx="1829999" cy="1396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82B327-ED2B-4570-BF26-D28C55309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50" y="4723256"/>
            <a:ext cx="2709600" cy="1175849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6F7D70-5A47-437F-A93E-D7AF4AD2D90A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403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B52BE0-891B-435F-8DB9-1FBBCAF76312}"/>
              </a:ext>
            </a:extLst>
          </p:cNvPr>
          <p:cNvSpPr/>
          <p:nvPr/>
        </p:nvSpPr>
        <p:spPr>
          <a:xfrm>
            <a:off x="123878" y="130629"/>
            <a:ext cx="11944246" cy="6158204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B435DB-1130-4165-B218-363BE8D2571B}"/>
              </a:ext>
            </a:extLst>
          </p:cNvPr>
          <p:cNvGrpSpPr/>
          <p:nvPr/>
        </p:nvGrpSpPr>
        <p:grpSpPr>
          <a:xfrm>
            <a:off x="74720" y="6180834"/>
            <a:ext cx="11993403" cy="677237"/>
            <a:chOff x="74720" y="6180834"/>
            <a:chExt cx="11993403" cy="6772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602FC-E23C-458A-9A0A-BD86BEF3201F}"/>
                </a:ext>
              </a:extLst>
            </p:cNvPr>
            <p:cNvSpPr/>
            <p:nvPr/>
          </p:nvSpPr>
          <p:spPr>
            <a:xfrm>
              <a:off x="74720" y="6180835"/>
              <a:ext cx="1800734" cy="677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D5C2F2-5779-4307-AAAA-884F2E143A60}"/>
                </a:ext>
              </a:extLst>
            </p:cNvPr>
            <p:cNvGrpSpPr/>
            <p:nvPr/>
          </p:nvGrpSpPr>
          <p:grpSpPr>
            <a:xfrm>
              <a:off x="1499421" y="6180834"/>
              <a:ext cx="10568702" cy="677237"/>
              <a:chOff x="1499421" y="6180834"/>
              <a:chExt cx="10568702" cy="67723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BBFE34-E436-45EC-9121-842F853D3227}"/>
                  </a:ext>
                </a:extLst>
              </p:cNvPr>
              <p:cNvSpPr/>
              <p:nvPr/>
            </p:nvSpPr>
            <p:spPr>
              <a:xfrm>
                <a:off x="9775100" y="6180834"/>
                <a:ext cx="2293023" cy="677165"/>
              </a:xfrm>
              <a:prstGeom prst="rect">
                <a:avLst/>
              </a:prstGeom>
              <a:solidFill>
                <a:srgbClr val="878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3F46A05-FC16-4FFD-AF02-A34A5ACF5FA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9421" y="6180906"/>
                <a:ext cx="9144000" cy="677165"/>
              </a:xfrm>
              <a:prstGeom prst="rect">
                <a:avLst/>
              </a:prstGeom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3A852B7-15A7-4234-943B-F46CDCA7546A}"/>
              </a:ext>
            </a:extLst>
          </p:cNvPr>
          <p:cNvSpPr/>
          <p:nvPr/>
        </p:nvSpPr>
        <p:spPr>
          <a:xfrm>
            <a:off x="705299" y="1694265"/>
            <a:ext cx="662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Benjamin.Redan@fda.hhs.gov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FF5206-36AC-4DAB-B026-887645B74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448" y="2425960"/>
            <a:ext cx="6381472" cy="348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724D5CED-3B24-427C-B07C-C776EFD606EB}"/>
              </a:ext>
            </a:extLst>
          </p:cNvPr>
          <p:cNvSpPr txBox="1">
            <a:spLocks noChangeArrowheads="1"/>
          </p:cNvSpPr>
          <p:nvPr/>
        </p:nvSpPr>
        <p:spPr>
          <a:xfrm>
            <a:off x="702796" y="275872"/>
            <a:ext cx="10830560" cy="1019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98395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CCF233F-A8F7-40D0-9FEE-69C088B660FB}"/>
              </a:ext>
            </a:extLst>
          </p:cNvPr>
          <p:cNvSpPr txBox="1">
            <a:spLocks noChangeArrowheads="1"/>
          </p:cNvSpPr>
          <p:nvPr/>
        </p:nvSpPr>
        <p:spPr>
          <a:xfrm>
            <a:off x="777440" y="1031652"/>
            <a:ext cx="10830560" cy="1019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alt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Slides</a:t>
            </a:r>
            <a:endParaRPr lang="en-US" altLang="en-US" sz="57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1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8F822-9816-465C-A216-0DE23F6157AA}"/>
              </a:ext>
            </a:extLst>
          </p:cNvPr>
          <p:cNvSpPr txBox="1"/>
          <p:nvPr/>
        </p:nvSpPr>
        <p:spPr>
          <a:xfrm>
            <a:off x="546072" y="1435665"/>
            <a:ext cx="10482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NIST SRM 1869 reference material (Infant/Adult Nutritional Formula) was used for quality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recovery (n=3) was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1.7%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Mean recovery (n=3) was </a:t>
            </a:r>
            <a:r>
              <a:rPr lang="en-US" sz="2400" i="0" u="none" strike="noStrike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92.7±1.4% for D2 and 102±4.3% for D3</a:t>
            </a:r>
            <a:endParaRPr lang="en-US" sz="2800" kern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Precision (%CV) over 5 non-consecutive days was 10.0% for D2 and 4.5% for D3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123187-3E11-4010-9646-9FAB45F5CA42}"/>
              </a:ext>
            </a:extLst>
          </p:cNvPr>
          <p:cNvSpPr txBox="1">
            <a:spLocks/>
          </p:cNvSpPr>
          <p:nvPr/>
        </p:nvSpPr>
        <p:spPr>
          <a:xfrm>
            <a:off x="1376515" y="530942"/>
            <a:ext cx="9173498" cy="8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NIST Reference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B9BB3-4FC9-4C14-B2D1-AF9B8D19EA43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244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EA1496E-4E49-4994-B18F-8E626A10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67" y="6000987"/>
            <a:ext cx="5186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*Adequate Intake (AI)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**RDA is the same during pregnancy or lactation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C7B732-D121-4A47-8278-6909E08F6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96788"/>
              </p:ext>
            </p:extLst>
          </p:nvPr>
        </p:nvGraphicFramePr>
        <p:xfrm>
          <a:off x="2140387" y="1426748"/>
          <a:ext cx="8061648" cy="421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216">
                  <a:extLst>
                    <a:ext uri="{9D8B030D-6E8A-4147-A177-3AD203B41FA5}">
                      <a16:colId xmlns:a16="http://schemas.microsoft.com/office/drawing/2014/main" val="2541109993"/>
                    </a:ext>
                  </a:extLst>
                </a:gridCol>
                <a:gridCol w="2687216">
                  <a:extLst>
                    <a:ext uri="{9D8B030D-6E8A-4147-A177-3AD203B41FA5}">
                      <a16:colId xmlns:a16="http://schemas.microsoft.com/office/drawing/2014/main" val="2885502931"/>
                    </a:ext>
                  </a:extLst>
                </a:gridCol>
                <a:gridCol w="2687216">
                  <a:extLst>
                    <a:ext uri="{9D8B030D-6E8A-4147-A177-3AD203B41FA5}">
                      <a16:colId xmlns:a16="http://schemas.microsoft.com/office/drawing/2014/main" val="4269900766"/>
                    </a:ext>
                  </a:extLst>
                </a:gridCol>
              </a:tblGrid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(mg/d)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(mg/d)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30044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0-6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3049222917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7-12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2889093148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1741992888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4-8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837498469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9-13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3770690973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14-18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1,300**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158406662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19-50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1,000**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3914286219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51-70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2199974425"/>
                  </a:ext>
                </a:extLst>
              </a:tr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&gt;70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 marL="64624" marR="64624" marT="32312" marB="32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 marL="64624" marR="64624" marT="32312" marB="32312" anchor="ctr"/>
                </a:tc>
                <a:extLst>
                  <a:ext uri="{0D108BD9-81ED-4DB2-BD59-A6C34878D82A}">
                    <a16:rowId xmlns:a16="http://schemas.microsoft.com/office/drawing/2014/main" val="291676917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70EC758-E068-4D2A-A10F-F9DAFD84870B}"/>
              </a:ext>
            </a:extLst>
          </p:cNvPr>
          <p:cNvSpPr txBox="1">
            <a:spLocks/>
          </p:cNvSpPr>
          <p:nvPr/>
        </p:nvSpPr>
        <p:spPr>
          <a:xfrm>
            <a:off x="1444266" y="533847"/>
            <a:ext cx="9453890" cy="819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Dietary Allowances (RDAs) for Calcium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5D455-AFE4-43B4-9484-CCE9311DABCF}"/>
              </a:ext>
            </a:extLst>
          </p:cNvPr>
          <p:cNvSpPr txBox="1"/>
          <p:nvPr/>
        </p:nvSpPr>
        <p:spPr>
          <a:xfrm>
            <a:off x="8049608" y="6000987"/>
            <a:ext cx="3991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Institute of Medicine. Dietary Reference Intakes for Calcium and Vitamin D. Washington, DC: The National Academies Press; 2011.</a:t>
            </a:r>
          </a:p>
        </p:txBody>
      </p:sp>
    </p:spTree>
    <p:extLst>
      <p:ext uri="{BB962C8B-B14F-4D97-AF65-F5344CB8AC3E}">
        <p14:creationId xmlns:p14="http://schemas.microsoft.com/office/powerpoint/2010/main" val="2372860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086DFD-4666-4FD9-925F-A531E06F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1533"/>
              </p:ext>
            </p:extLst>
          </p:nvPr>
        </p:nvGraphicFramePr>
        <p:xfrm>
          <a:off x="2555253" y="1492899"/>
          <a:ext cx="7269235" cy="3685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773">
                  <a:extLst>
                    <a:ext uri="{9D8B030D-6E8A-4147-A177-3AD203B41FA5}">
                      <a16:colId xmlns:a16="http://schemas.microsoft.com/office/drawing/2014/main" val="2541109993"/>
                    </a:ext>
                  </a:extLst>
                </a:gridCol>
                <a:gridCol w="2291231">
                  <a:extLst>
                    <a:ext uri="{9D8B030D-6E8A-4147-A177-3AD203B41FA5}">
                      <a16:colId xmlns:a16="http://schemas.microsoft.com/office/drawing/2014/main" val="2885502931"/>
                    </a:ext>
                  </a:extLst>
                </a:gridCol>
                <a:gridCol w="2291231">
                  <a:extLst>
                    <a:ext uri="{9D8B030D-6E8A-4147-A177-3AD203B41FA5}">
                      <a16:colId xmlns:a16="http://schemas.microsoft.com/office/drawing/2014/main" val="4269900766"/>
                    </a:ext>
                  </a:extLst>
                </a:gridCol>
              </a:tblGrid>
              <a:tr h="526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(µg/d)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(µg/d)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30044"/>
                  </a:ext>
                </a:extLst>
              </a:tr>
              <a:tr h="526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0-12 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222917"/>
                  </a:ext>
                </a:extLst>
              </a:tr>
              <a:tr h="526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1-13 y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093148"/>
                  </a:ext>
                </a:extLst>
              </a:tr>
              <a:tr h="526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14-18 y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15**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992888"/>
                  </a:ext>
                </a:extLst>
              </a:tr>
              <a:tr h="526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19-50 y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15**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498469"/>
                  </a:ext>
                </a:extLst>
              </a:tr>
              <a:tr h="526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51-70 y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690973"/>
                  </a:ext>
                </a:extLst>
              </a:tr>
              <a:tr h="5265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&gt;70 y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066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A2E338-B64A-4D0B-A95D-FC079AA6EA71}"/>
              </a:ext>
            </a:extLst>
          </p:cNvPr>
          <p:cNvSpPr txBox="1"/>
          <p:nvPr/>
        </p:nvSpPr>
        <p:spPr>
          <a:xfrm>
            <a:off x="340216" y="5797660"/>
            <a:ext cx="3957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*AI (adequate intake)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**RDA is the same during pregnancy or lactation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62E07-9304-4295-BB2F-BBE98ACD3E6F}"/>
              </a:ext>
            </a:extLst>
          </p:cNvPr>
          <p:cNvSpPr txBox="1"/>
          <p:nvPr/>
        </p:nvSpPr>
        <p:spPr>
          <a:xfrm>
            <a:off x="5950524" y="588999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Institute of Medicine, Food and Nutrition Board. Dietary Reference Intakes for Calcium and Vitamin D. Washington, DC: National Academy Press, 2010.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4361FD-61BA-4F59-85BD-C218C6C15AEF}"/>
              </a:ext>
            </a:extLst>
          </p:cNvPr>
          <p:cNvSpPr txBox="1">
            <a:spLocks/>
          </p:cNvSpPr>
          <p:nvPr/>
        </p:nvSpPr>
        <p:spPr>
          <a:xfrm>
            <a:off x="1294975" y="552508"/>
            <a:ext cx="9789792" cy="819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Dietary Allowances (RDAs) for Vitamin D</a:t>
            </a:r>
          </a:p>
        </p:txBody>
      </p:sp>
    </p:spTree>
    <p:extLst>
      <p:ext uri="{BB962C8B-B14F-4D97-AF65-F5344CB8AC3E}">
        <p14:creationId xmlns:p14="http://schemas.microsoft.com/office/powerpoint/2010/main" val="360701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A7F090-4EB8-41D4-B3CA-277E73FCCCD7}"/>
              </a:ext>
            </a:extLst>
          </p:cNvPr>
          <p:cNvSpPr/>
          <p:nvPr/>
        </p:nvSpPr>
        <p:spPr>
          <a:xfrm>
            <a:off x="6385632" y="4351806"/>
            <a:ext cx="3019621" cy="1774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C41005-D732-444F-A301-F8B80448CF11}"/>
              </a:ext>
            </a:extLst>
          </p:cNvPr>
          <p:cNvSpPr txBox="1">
            <a:spLocks/>
          </p:cNvSpPr>
          <p:nvPr/>
        </p:nvSpPr>
        <p:spPr>
          <a:xfrm>
            <a:off x="1889698" y="388186"/>
            <a:ext cx="8229600" cy="8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Background, cont’d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5AE8C-E777-4853-97C4-3B7319CBA17B}"/>
              </a:ext>
            </a:extLst>
          </p:cNvPr>
          <p:cNvSpPr txBox="1"/>
          <p:nvPr/>
        </p:nvSpPr>
        <p:spPr>
          <a:xfrm>
            <a:off x="432956" y="1198918"/>
            <a:ext cx="109970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those &gt;18 years old, the recommended daily allowances (RDA) are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1,000-1,200 mg/day for calcium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15-20 µg/day for vitamin 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[1]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Data on the calcium and vitamin D amounts in PBMAs are necessary when comparing the nutritional content in milk to PBMAs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US" sz="2400" i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However, there is limited publicly available information on the amounts and variability of these micronutrients in PBMAs</a:t>
            </a:r>
            <a:endParaRPr lang="en-US" sz="2400" i="1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695714E-715F-49D8-B2D9-84C9AF87C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475403"/>
              </p:ext>
            </p:extLst>
          </p:nvPr>
        </p:nvGraphicFramePr>
        <p:xfrm>
          <a:off x="6634862" y="4422211"/>
          <a:ext cx="1538751" cy="159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998251" imgH="1035932" progId="ChemDraw.Document.6.0">
                  <p:embed/>
                </p:oleObj>
              </mc:Choice>
              <mc:Fallback>
                <p:oleObj name="CS ChemDraw Drawing" r:id="rId2" imgW="998251" imgH="1035932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695714E-715F-49D8-B2D9-84C9AF87C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34862" y="4422211"/>
                        <a:ext cx="1538751" cy="159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EC11D7-1648-4248-81D9-0C5D3E6D9FBE}"/>
              </a:ext>
            </a:extLst>
          </p:cNvPr>
          <p:cNvSpPr txBox="1"/>
          <p:nvPr/>
        </p:nvSpPr>
        <p:spPr>
          <a:xfrm>
            <a:off x="6832814" y="5504751"/>
            <a:ext cx="2871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Vitamin D3</a:t>
            </a:r>
          </a:p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(cholecalciferol)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A9882D-E267-4C18-BAB4-259AF4177ECD}"/>
              </a:ext>
            </a:extLst>
          </p:cNvPr>
          <p:cNvSpPr/>
          <p:nvPr/>
        </p:nvSpPr>
        <p:spPr>
          <a:xfrm>
            <a:off x="4491519" y="4737503"/>
            <a:ext cx="905069" cy="11453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A0DAC-4C4B-4ADC-BF63-7D0363E92CAA}"/>
              </a:ext>
            </a:extLst>
          </p:cNvPr>
          <p:cNvSpPr txBox="1"/>
          <p:nvPr/>
        </p:nvSpPr>
        <p:spPr>
          <a:xfrm>
            <a:off x="4708091" y="5112926"/>
            <a:ext cx="570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E09BC-9054-48C9-B903-F70BACF5E5F5}"/>
              </a:ext>
            </a:extLst>
          </p:cNvPr>
          <p:cNvSpPr txBox="1"/>
          <p:nvPr/>
        </p:nvSpPr>
        <p:spPr>
          <a:xfrm>
            <a:off x="4585992" y="5494374"/>
            <a:ext cx="77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B999A-3C9A-4E1C-8B96-E3826C1FDA7F}"/>
              </a:ext>
            </a:extLst>
          </p:cNvPr>
          <p:cNvSpPr txBox="1"/>
          <p:nvPr/>
        </p:nvSpPr>
        <p:spPr>
          <a:xfrm>
            <a:off x="4751245" y="4815714"/>
            <a:ext cx="776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8AEB4-F7FF-4336-9864-2A2BEA40B75F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3EA52-47B0-4046-ABF7-70347DE2DEA6}"/>
              </a:ext>
            </a:extLst>
          </p:cNvPr>
          <p:cNvSpPr txBox="1"/>
          <p:nvPr/>
        </p:nvSpPr>
        <p:spPr>
          <a:xfrm>
            <a:off x="66004" y="6305705"/>
            <a:ext cx="8350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Institute of Medicine, Food and Nutrition Board. Dietary Reference Intakes for Calcium and Vitamin D. Washington, DC: National Academy Press, 2010.</a:t>
            </a:r>
          </a:p>
        </p:txBody>
      </p:sp>
    </p:spTree>
    <p:extLst>
      <p:ext uri="{BB962C8B-B14F-4D97-AF65-F5344CB8AC3E}">
        <p14:creationId xmlns:p14="http://schemas.microsoft.com/office/powerpoint/2010/main" val="163419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52387A1-D916-47B6-B687-74009976A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650713"/>
              </p:ext>
            </p:extLst>
          </p:nvPr>
        </p:nvGraphicFramePr>
        <p:xfrm>
          <a:off x="1314405" y="1248194"/>
          <a:ext cx="8498460" cy="454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7D0BDD-1ACD-4E4F-BD45-6278B316ED69}"/>
              </a:ext>
            </a:extLst>
          </p:cNvPr>
          <p:cNvSpPr txBox="1"/>
          <p:nvPr/>
        </p:nvSpPr>
        <p:spPr>
          <a:xfrm>
            <a:off x="292544" y="6150604"/>
            <a:ext cx="10542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spans conventional multioutlet channels for 52 weeks to Sept 2020.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FoodNavigator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-USA. “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Oatmilk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edges past soymilk for #2 slot in US plant-based milk retail market”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2C690-61B8-4B55-BD01-C1A92529A77C}"/>
              </a:ext>
            </a:extLst>
          </p:cNvPr>
          <p:cNvSpPr txBox="1"/>
          <p:nvPr/>
        </p:nvSpPr>
        <p:spPr>
          <a:xfrm>
            <a:off x="6450236" y="1634935"/>
            <a:ext cx="45505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plant-based beverage market of at least $2.36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Almond-based beverages constitute the largest PBMA market category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75BE49-5B67-4911-9B03-7B025B3AE44E}"/>
              </a:ext>
            </a:extLst>
          </p:cNvPr>
          <p:cNvSpPr txBox="1">
            <a:spLocks/>
          </p:cNvSpPr>
          <p:nvPr/>
        </p:nvSpPr>
        <p:spPr>
          <a:xfrm>
            <a:off x="292544" y="411452"/>
            <a:ext cx="11482688" cy="8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PBMA Market in the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D36A1-B1EB-434F-A08F-A82F951FB393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046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435F38-9032-49EA-8B7F-C549D9C3ABC2}"/>
              </a:ext>
            </a:extLst>
          </p:cNvPr>
          <p:cNvSpPr/>
          <p:nvPr/>
        </p:nvSpPr>
        <p:spPr>
          <a:xfrm>
            <a:off x="9398214" y="1534891"/>
            <a:ext cx="702436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F21B8-4607-4CDC-987B-C8F7AF7A0341}"/>
              </a:ext>
            </a:extLst>
          </p:cNvPr>
          <p:cNvSpPr/>
          <p:nvPr/>
        </p:nvSpPr>
        <p:spPr>
          <a:xfrm>
            <a:off x="1542143" y="1532605"/>
            <a:ext cx="1236236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Almond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FC0F4-A4BE-49AE-9E84-00D3ED5E023D}"/>
              </a:ext>
            </a:extLst>
          </p:cNvPr>
          <p:cNvSpPr/>
          <p:nvPr/>
        </p:nvSpPr>
        <p:spPr>
          <a:xfrm>
            <a:off x="4288026" y="1533660"/>
            <a:ext cx="1332416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Coconut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FA2B7-B4E0-412D-91F0-E1456165DDB4}"/>
              </a:ext>
            </a:extLst>
          </p:cNvPr>
          <p:cNvSpPr/>
          <p:nvPr/>
        </p:nvSpPr>
        <p:spPr>
          <a:xfrm>
            <a:off x="2922128" y="1532605"/>
            <a:ext cx="1252266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Cashew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F9561-5466-486A-8772-633193054AF0}"/>
              </a:ext>
            </a:extLst>
          </p:cNvPr>
          <p:cNvSpPr/>
          <p:nvPr/>
        </p:nvSpPr>
        <p:spPr>
          <a:xfrm>
            <a:off x="6835441" y="1529147"/>
            <a:ext cx="655949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9007F5-289C-4DB6-8794-3FFBB07CF77C}"/>
              </a:ext>
            </a:extLst>
          </p:cNvPr>
          <p:cNvSpPr/>
          <p:nvPr/>
        </p:nvSpPr>
        <p:spPr>
          <a:xfrm>
            <a:off x="7652796" y="1529147"/>
            <a:ext cx="686406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1CCD8-E1A8-4481-9EA1-77131B4F8BF4}"/>
              </a:ext>
            </a:extLst>
          </p:cNvPr>
          <p:cNvSpPr/>
          <p:nvPr/>
        </p:nvSpPr>
        <p:spPr>
          <a:xfrm>
            <a:off x="5733772" y="1529147"/>
            <a:ext cx="96853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Hemp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80102-8712-4279-AD46-43466D9CF4C1}"/>
              </a:ext>
            </a:extLst>
          </p:cNvPr>
          <p:cNvSpPr/>
          <p:nvPr/>
        </p:nvSpPr>
        <p:spPr>
          <a:xfrm>
            <a:off x="8467209" y="1529147"/>
            <a:ext cx="78098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D6CDA-CA2F-483D-BF15-B340589B7A29}"/>
              </a:ext>
            </a:extLst>
          </p:cNvPr>
          <p:cNvSpPr/>
          <p:nvPr/>
        </p:nvSpPr>
        <p:spPr>
          <a:xfrm>
            <a:off x="3338486" y="3224887"/>
            <a:ext cx="1899879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Brands (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=2-3)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3C549-7362-4836-9C6B-4DE05A0433FE}"/>
              </a:ext>
            </a:extLst>
          </p:cNvPr>
          <p:cNvSpPr/>
          <p:nvPr/>
        </p:nvSpPr>
        <p:spPr>
          <a:xfrm>
            <a:off x="5932180" y="3939036"/>
            <a:ext cx="2569883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Across Three Lots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Almond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6A556-A61A-4D6C-B00F-E6FFEE15CAAA}"/>
              </a:ext>
            </a:extLst>
          </p:cNvPr>
          <p:cNvSpPr/>
          <p:nvPr/>
        </p:nvSpPr>
        <p:spPr>
          <a:xfrm>
            <a:off x="3236694" y="4938480"/>
            <a:ext cx="2440092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a Lot (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=3-5)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ADBEED2-A4B0-4C7B-8B11-4C139EA7D2A0}"/>
              </a:ext>
            </a:extLst>
          </p:cNvPr>
          <p:cNvSpPr txBox="1">
            <a:spLocks/>
          </p:cNvSpPr>
          <p:nvPr/>
        </p:nvSpPr>
        <p:spPr>
          <a:xfrm>
            <a:off x="491474" y="350882"/>
            <a:ext cx="11209052" cy="707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PBMA Product Sampling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4234560-02E8-4973-896E-FE58C5C52AE0}"/>
              </a:ext>
            </a:extLst>
          </p:cNvPr>
          <p:cNvSpPr/>
          <p:nvPr/>
        </p:nvSpPr>
        <p:spPr>
          <a:xfrm rot="5400000">
            <a:off x="3737306" y="2328167"/>
            <a:ext cx="928478" cy="5787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3CBA5-CCEF-4998-8748-6B68132A848B}"/>
              </a:ext>
            </a:extLst>
          </p:cNvPr>
          <p:cNvSpPr/>
          <p:nvPr/>
        </p:nvSpPr>
        <p:spPr>
          <a:xfrm>
            <a:off x="2509896" y="5741783"/>
            <a:ext cx="3852168" cy="70788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of 85-90 unique 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 units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EAE34C1-4ECD-43EC-90B3-55C398E8D39C}"/>
              </a:ext>
            </a:extLst>
          </p:cNvPr>
          <p:cNvSpPr/>
          <p:nvPr/>
        </p:nvSpPr>
        <p:spPr>
          <a:xfrm rot="5400000">
            <a:off x="3776634" y="3968420"/>
            <a:ext cx="928478" cy="5787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3A9B2B5-4F81-49E3-ACEB-B2827C93A16E}"/>
              </a:ext>
            </a:extLst>
          </p:cNvPr>
          <p:cNvSpPr/>
          <p:nvPr/>
        </p:nvSpPr>
        <p:spPr>
          <a:xfrm>
            <a:off x="4878303" y="4035015"/>
            <a:ext cx="928478" cy="5787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B9C490-EB10-4C9C-8D59-61D75FD4EF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44" y="3672581"/>
            <a:ext cx="1892851" cy="10330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" descr="Soybean ETF Activity Spikes as Traders Ready for High Chinese Demand">
            <a:extLst>
              <a:ext uri="{FF2B5EF4-FFF2-40B4-BE49-F238E27FC236}">
                <a16:creationId xmlns:a16="http://schemas.microsoft.com/office/drawing/2014/main" id="{94DBBECD-36F9-4EF9-AA85-6741EE34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44" y="2153309"/>
            <a:ext cx="1796558" cy="11955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19672-07F7-4E73-9AAD-DAD22C1429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44" y="4938480"/>
            <a:ext cx="1981852" cy="14863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AB62EB-E806-4EA3-B66D-132D2BFFEC56}"/>
              </a:ext>
            </a:extLst>
          </p:cNvPr>
          <p:cNvSpPr txBox="1"/>
          <p:nvPr/>
        </p:nvSpPr>
        <p:spPr>
          <a:xfrm>
            <a:off x="6629007" y="2101503"/>
            <a:ext cx="4728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Samples from 10 retail markets in the greater Chicago area plus an online retailer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702108-97D9-40D4-8DC1-C4D1205D874A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9191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07B4A-31F0-47EC-A2B1-38732FA07469}"/>
              </a:ext>
            </a:extLst>
          </p:cNvPr>
          <p:cNvSpPr txBox="1"/>
          <p:nvPr/>
        </p:nvSpPr>
        <p:spPr>
          <a:xfrm>
            <a:off x="244054" y="2242668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Beverage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F67C5-4D76-422C-BB4C-DD0B698C8C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071" y="1780746"/>
            <a:ext cx="2480506" cy="16677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D79316D-6946-4506-AB5B-C7A92D32195D}"/>
              </a:ext>
            </a:extLst>
          </p:cNvPr>
          <p:cNvGrpSpPr/>
          <p:nvPr/>
        </p:nvGrpSpPr>
        <p:grpSpPr>
          <a:xfrm>
            <a:off x="4566990" y="1804178"/>
            <a:ext cx="614486" cy="1452170"/>
            <a:chOff x="2735712" y="1696131"/>
            <a:chExt cx="914400" cy="2368732"/>
          </a:xfrm>
        </p:grpSpPr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D6168112-6D11-4EB2-A025-6C1720873BD6}"/>
                </a:ext>
              </a:extLst>
            </p:cNvPr>
            <p:cNvSpPr/>
            <p:nvPr/>
          </p:nvSpPr>
          <p:spPr>
            <a:xfrm>
              <a:off x="2801026" y="1826760"/>
              <a:ext cx="775063" cy="2238103"/>
            </a:xfrm>
            <a:prstGeom prst="can">
              <a:avLst/>
            </a:prstGeom>
            <a:solidFill>
              <a:sysClr val="window" lastClr="FFFFFF">
                <a:lumMod val="75000"/>
                <a:alpha val="79000"/>
              </a:sys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42E4F631-DC58-4650-B484-8FFD746AE4EF}"/>
                </a:ext>
              </a:extLst>
            </p:cNvPr>
            <p:cNvSpPr/>
            <p:nvPr/>
          </p:nvSpPr>
          <p:spPr>
            <a:xfrm>
              <a:off x="2735712" y="1696131"/>
              <a:ext cx="914400" cy="426720"/>
            </a:xfrm>
            <a:prstGeom prst="can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5DF62454-F9E3-4CB8-8AEE-CC114912DB7B}"/>
                </a:ext>
              </a:extLst>
            </p:cNvPr>
            <p:cNvSpPr/>
            <p:nvPr/>
          </p:nvSpPr>
          <p:spPr>
            <a:xfrm>
              <a:off x="2805030" y="2444311"/>
              <a:ext cx="775063" cy="1620552"/>
            </a:xfrm>
            <a:prstGeom prst="can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AF9E153-3602-431E-8A82-920CCF87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051" y="1822750"/>
            <a:ext cx="2565709" cy="1461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07546F-F58C-4B8C-B676-34EAFCF94146}"/>
              </a:ext>
            </a:extLst>
          </p:cNvPr>
          <p:cNvSpPr/>
          <p:nvPr/>
        </p:nvSpPr>
        <p:spPr>
          <a:xfrm>
            <a:off x="6233493" y="1308774"/>
            <a:ext cx="3014578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 using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ICP-MS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987CF-5135-48A9-B3E0-60CCA45251A1}"/>
              </a:ext>
            </a:extLst>
          </p:cNvPr>
          <p:cNvGrpSpPr/>
          <p:nvPr/>
        </p:nvGrpSpPr>
        <p:grpSpPr>
          <a:xfrm>
            <a:off x="4693331" y="2461708"/>
            <a:ext cx="385859" cy="595789"/>
            <a:chOff x="2229514" y="3098960"/>
            <a:chExt cx="590550" cy="769953"/>
          </a:xfrm>
          <a:solidFill>
            <a:srgbClr val="7030A0">
              <a:alpha val="5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aphic 24" descr="Braille">
              <a:extLst>
                <a:ext uri="{FF2B5EF4-FFF2-40B4-BE49-F238E27FC236}">
                  <a16:creationId xmlns:a16="http://schemas.microsoft.com/office/drawing/2014/main" id="{E80464B6-AD60-45A1-A3E2-A90F7A30DDFB}"/>
                </a:ext>
              </a:extLst>
            </p:cNvPr>
            <p:cNvGrpSpPr/>
            <p:nvPr/>
          </p:nvGrpSpPr>
          <p:grpSpPr>
            <a:xfrm>
              <a:off x="2229514" y="3287471"/>
              <a:ext cx="590550" cy="468689"/>
              <a:chOff x="2229514" y="2776192"/>
              <a:chExt cx="590550" cy="46868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D5A26F1-5632-42D5-BD3A-DCB0D4F051CF}"/>
                  </a:ext>
                </a:extLst>
              </p:cNvPr>
              <p:cNvSpPr/>
              <p:nvPr/>
            </p:nvSpPr>
            <p:spPr>
              <a:xfrm>
                <a:off x="2229514" y="291465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rgbClr val="FF0000">
                  <a:alpha val="5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473755-843C-49E4-900C-D6E288BC059A}"/>
                  </a:ext>
                </a:extLst>
              </p:cNvPr>
              <p:cNvSpPr/>
              <p:nvPr/>
            </p:nvSpPr>
            <p:spPr>
              <a:xfrm>
                <a:off x="2229514" y="306705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1AD94D7-8157-41ED-95DF-26F22737C268}"/>
                  </a:ext>
                </a:extLst>
              </p:cNvPr>
              <p:cNvSpPr/>
              <p:nvPr/>
            </p:nvSpPr>
            <p:spPr>
              <a:xfrm>
                <a:off x="2420014" y="2952750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C0E59D6-262E-4864-8843-0A871D0D3031}"/>
                  </a:ext>
                </a:extLst>
              </p:cNvPr>
              <p:cNvSpPr/>
              <p:nvPr/>
            </p:nvSpPr>
            <p:spPr>
              <a:xfrm>
                <a:off x="2420014" y="3105150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6F685DA-2BBA-4A69-8D90-A695C07611D6}"/>
                  </a:ext>
                </a:extLst>
              </p:cNvPr>
              <p:cNvSpPr/>
              <p:nvPr/>
            </p:nvSpPr>
            <p:spPr>
              <a:xfrm>
                <a:off x="2381914" y="2776192"/>
                <a:ext cx="76200" cy="100357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59321CF-0AE9-447F-B1CB-910667FA1B2D}"/>
                  </a:ext>
                </a:extLst>
              </p:cNvPr>
              <p:cNvSpPr/>
              <p:nvPr/>
            </p:nvSpPr>
            <p:spPr>
              <a:xfrm>
                <a:off x="2629564" y="2800350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BAF583-448C-420F-ACCA-604B048AAC59}"/>
                  </a:ext>
                </a:extLst>
              </p:cNvPr>
              <p:cNvSpPr/>
              <p:nvPr/>
            </p:nvSpPr>
            <p:spPr>
              <a:xfrm>
                <a:off x="2591464" y="291465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35853D-EBF9-43DF-972F-80D099BCBE28}"/>
                  </a:ext>
                </a:extLst>
              </p:cNvPr>
              <p:cNvSpPr/>
              <p:nvPr/>
            </p:nvSpPr>
            <p:spPr>
              <a:xfrm>
                <a:off x="2591464" y="3130581"/>
                <a:ext cx="114299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chemeClr val="accent2">
                  <a:alpha val="7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6530DFF-8D2E-4642-8A5E-B2B71B54EE04}"/>
                  </a:ext>
                </a:extLst>
              </p:cNvPr>
              <p:cNvSpPr/>
              <p:nvPr/>
            </p:nvSpPr>
            <p:spPr>
              <a:xfrm>
                <a:off x="2781964" y="2952750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4EAE7-71C1-4507-AE5A-C7BF1F84BD77}"/>
                  </a:ext>
                </a:extLst>
              </p:cNvPr>
              <p:cNvSpPr/>
              <p:nvPr/>
            </p:nvSpPr>
            <p:spPr>
              <a:xfrm>
                <a:off x="2781964" y="3105150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591A4A-5DC6-461A-8E75-422F6F949819}"/>
                </a:ext>
              </a:extLst>
            </p:cNvPr>
            <p:cNvSpPr/>
            <p:nvPr/>
          </p:nvSpPr>
          <p:spPr>
            <a:xfrm>
              <a:off x="2543839" y="3793387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B6195C-5519-49EC-A0DD-BB20F32A30E3}"/>
                </a:ext>
              </a:extLst>
            </p:cNvPr>
            <p:cNvSpPr/>
            <p:nvPr/>
          </p:nvSpPr>
          <p:spPr>
            <a:xfrm>
              <a:off x="2248564" y="3249372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C0B61B-06E0-4FA9-AE12-3E0D76A5F079}"/>
                </a:ext>
              </a:extLst>
            </p:cNvPr>
            <p:cNvSpPr/>
            <p:nvPr/>
          </p:nvSpPr>
          <p:spPr>
            <a:xfrm>
              <a:off x="2305714" y="3830813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021E18-A46E-4FA5-B5A0-11F2A1B3440F}"/>
                </a:ext>
              </a:extLst>
            </p:cNvPr>
            <p:cNvSpPr/>
            <p:nvPr/>
          </p:nvSpPr>
          <p:spPr>
            <a:xfrm>
              <a:off x="2497185" y="309896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384211-DBB7-4BB5-982F-1E4A01A17053}"/>
              </a:ext>
            </a:extLst>
          </p:cNvPr>
          <p:cNvGrpSpPr/>
          <p:nvPr/>
        </p:nvGrpSpPr>
        <p:grpSpPr>
          <a:xfrm>
            <a:off x="1493807" y="1684778"/>
            <a:ext cx="614486" cy="1452170"/>
            <a:chOff x="2735712" y="1696131"/>
            <a:chExt cx="914400" cy="2368732"/>
          </a:xfrm>
        </p:grpSpPr>
        <p:sp>
          <p:nvSpPr>
            <p:cNvPr id="27" name="Cylinder 26">
              <a:extLst>
                <a:ext uri="{FF2B5EF4-FFF2-40B4-BE49-F238E27FC236}">
                  <a16:creationId xmlns:a16="http://schemas.microsoft.com/office/drawing/2014/main" id="{7D7D7659-9CF3-4A33-B74F-B38EAFA7D104}"/>
                </a:ext>
              </a:extLst>
            </p:cNvPr>
            <p:cNvSpPr/>
            <p:nvPr/>
          </p:nvSpPr>
          <p:spPr>
            <a:xfrm>
              <a:off x="2801026" y="1826760"/>
              <a:ext cx="775063" cy="2238103"/>
            </a:xfrm>
            <a:prstGeom prst="can">
              <a:avLst/>
            </a:prstGeom>
            <a:solidFill>
              <a:sysClr val="window" lastClr="FFFFFF">
                <a:lumMod val="75000"/>
                <a:alpha val="79000"/>
              </a:sys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7DE02122-0D61-4496-9E5B-5A07A1F75BD2}"/>
                </a:ext>
              </a:extLst>
            </p:cNvPr>
            <p:cNvSpPr/>
            <p:nvPr/>
          </p:nvSpPr>
          <p:spPr>
            <a:xfrm>
              <a:off x="2735712" y="1696131"/>
              <a:ext cx="914400" cy="426720"/>
            </a:xfrm>
            <a:prstGeom prst="can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Cylinder 28">
              <a:extLst>
                <a:ext uri="{FF2B5EF4-FFF2-40B4-BE49-F238E27FC236}">
                  <a16:creationId xmlns:a16="http://schemas.microsoft.com/office/drawing/2014/main" id="{4D7D4C66-3D66-4CD7-837B-10E8C46FFDC3}"/>
                </a:ext>
              </a:extLst>
            </p:cNvPr>
            <p:cNvSpPr/>
            <p:nvPr/>
          </p:nvSpPr>
          <p:spPr>
            <a:xfrm>
              <a:off x="2805030" y="2444311"/>
              <a:ext cx="775063" cy="162055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875EF6-6B3E-4AA7-A7C1-42D5B3846729}"/>
              </a:ext>
            </a:extLst>
          </p:cNvPr>
          <p:cNvSpPr txBox="1"/>
          <p:nvPr/>
        </p:nvSpPr>
        <p:spPr>
          <a:xfrm>
            <a:off x="2225454" y="1865301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Microwave digestion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nitric acid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4AAF93B-9921-42ED-B3DF-D417C38B38A0}"/>
              </a:ext>
            </a:extLst>
          </p:cNvPr>
          <p:cNvSpPr/>
          <p:nvPr/>
        </p:nvSpPr>
        <p:spPr>
          <a:xfrm>
            <a:off x="2459625" y="2484299"/>
            <a:ext cx="1630594" cy="5787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DDD9622-3FC1-49DD-83AD-2F5CAF9F6C78}"/>
              </a:ext>
            </a:extLst>
          </p:cNvPr>
          <p:cNvSpPr/>
          <p:nvPr/>
        </p:nvSpPr>
        <p:spPr>
          <a:xfrm>
            <a:off x="5398515" y="2441577"/>
            <a:ext cx="928478" cy="5787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36C2E-7E56-4489-903B-56BA741F52AD}"/>
              </a:ext>
            </a:extLst>
          </p:cNvPr>
          <p:cNvSpPr/>
          <p:nvPr/>
        </p:nvSpPr>
        <p:spPr>
          <a:xfrm>
            <a:off x="310739" y="1069290"/>
            <a:ext cx="233910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Calcium Analysis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864B43C-4610-4FBB-9615-E05500A1C20B}"/>
              </a:ext>
            </a:extLst>
          </p:cNvPr>
          <p:cNvSpPr txBox="1">
            <a:spLocks/>
          </p:cNvSpPr>
          <p:nvPr/>
        </p:nvSpPr>
        <p:spPr>
          <a:xfrm>
            <a:off x="1496746" y="394857"/>
            <a:ext cx="9344875" cy="784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and Mineral Analysis Methodology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11A41E-6170-48B4-B65C-310769460089}"/>
              </a:ext>
            </a:extLst>
          </p:cNvPr>
          <p:cNvSpPr/>
          <p:nvPr/>
        </p:nvSpPr>
        <p:spPr>
          <a:xfrm>
            <a:off x="261012" y="6016388"/>
            <a:ext cx="5834987" cy="70788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internal standard (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-vitamin D2 and D3)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Liquid/liquid extraction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EB4065-C574-46C3-AAAC-D4576244FC62}"/>
              </a:ext>
            </a:extLst>
          </p:cNvPr>
          <p:cNvSpPr/>
          <p:nvPr/>
        </p:nvSpPr>
        <p:spPr>
          <a:xfrm>
            <a:off x="6013326" y="4091259"/>
            <a:ext cx="3441049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 using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LC-MS/MS</a:t>
            </a: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57892C1D-9D4E-4D25-B074-A894C7980E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45435" y="4960271"/>
            <a:ext cx="2120900" cy="1492250"/>
            <a:chOff x="2007" y="2188"/>
            <a:chExt cx="1336" cy="940"/>
          </a:xfrm>
        </p:grpSpPr>
        <p:sp>
          <p:nvSpPr>
            <p:cNvPr id="39" name="AutoShape 3">
              <a:extLst>
                <a:ext uri="{FF2B5EF4-FFF2-40B4-BE49-F238E27FC236}">
                  <a16:creationId xmlns:a16="http://schemas.microsoft.com/office/drawing/2014/main" id="{F2B5FF34-CEA0-4EA5-A49D-23F01B3C85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07" y="2188"/>
              <a:ext cx="133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0143E66E-47EB-426A-9C93-EB1B27897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2997"/>
              <a:ext cx="3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Time (min) 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9BC2C5B7-A062-468F-BE83-7DE3149B2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3" y="2911"/>
              <a:ext cx="1147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2360C8B2-6542-47E9-B9D0-D2C8383B8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9" y="2911"/>
              <a:ext cx="0" cy="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E49F282C-8175-41A4-BCD1-5E86B29C4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942"/>
              <a:ext cx="6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AA5F95E0-0F48-4105-944D-6627A645B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" y="2911"/>
              <a:ext cx="0" cy="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7AA5C5E8-FA58-40C5-99CD-5927DABC3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2" y="2911"/>
              <a:ext cx="0" cy="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id="{9DE9BA9A-A837-4765-BED5-B7E2B87EF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3" y="2264"/>
              <a:ext cx="0" cy="64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8">
              <a:extLst>
                <a:ext uri="{FF2B5EF4-FFF2-40B4-BE49-F238E27FC236}">
                  <a16:creationId xmlns:a16="http://schemas.microsoft.com/office/drawing/2014/main" id="{C16BC7C4-F60A-42F2-95D8-347006A2F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214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4EFA02D9-4CFC-4F41-9788-B028C92FB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2246"/>
              <a:ext cx="14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20">
              <a:extLst>
                <a:ext uri="{FF2B5EF4-FFF2-40B4-BE49-F238E27FC236}">
                  <a16:creationId xmlns:a16="http://schemas.microsoft.com/office/drawing/2014/main" id="{EB070244-9821-4211-B26A-66C83D574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0" y="2909"/>
              <a:ext cx="5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1">
              <a:extLst>
                <a:ext uri="{FF2B5EF4-FFF2-40B4-BE49-F238E27FC236}">
                  <a16:creationId xmlns:a16="http://schemas.microsoft.com/office/drawing/2014/main" id="{2B19FBC2-2A51-4B48-94B3-FA85E5C4F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3" y="2909"/>
              <a:ext cx="1147" cy="0"/>
            </a:xfrm>
            <a:prstGeom prst="line">
              <a:avLst/>
            </a:prstGeom>
            <a:noFill/>
            <a:ln w="4763" cap="flat">
              <a:solidFill>
                <a:srgbClr val="DCDCD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5115F214-AE65-4742-82AD-C072F0EB9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896"/>
              <a:ext cx="6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Line 23">
              <a:extLst>
                <a:ext uri="{FF2B5EF4-FFF2-40B4-BE49-F238E27FC236}">
                  <a16:creationId xmlns:a16="http://schemas.microsoft.com/office/drawing/2014/main" id="{E63F650A-DC4B-4E42-AB35-F687C8684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5" y="2652"/>
              <a:ext cx="8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869B9B88-7D65-4196-932F-87EF4647A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2620"/>
              <a:ext cx="6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14F0DB4C-805B-4578-8787-82F3FB6B8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0" y="2394"/>
              <a:ext cx="13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id="{2A0584A3-3277-40EC-81BA-2CD4212EC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2363"/>
              <a:ext cx="6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ine 29">
              <a:extLst>
                <a:ext uri="{FF2B5EF4-FFF2-40B4-BE49-F238E27FC236}">
                  <a16:creationId xmlns:a16="http://schemas.microsoft.com/office/drawing/2014/main" id="{9099D45D-DB33-4C93-91FB-A8CC34B6F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911"/>
              <a:ext cx="1145" cy="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1C815D6-1B93-42E4-87B4-86441E018D5E}"/>
              </a:ext>
            </a:extLst>
          </p:cNvPr>
          <p:cNvSpPr/>
          <p:nvPr/>
        </p:nvSpPr>
        <p:spPr>
          <a:xfrm>
            <a:off x="3236797" y="5071617"/>
            <a:ext cx="1935737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Filter sample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8F7C6DD-40BB-488C-B923-655F7CB418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648" y="5287297"/>
            <a:ext cx="1837118" cy="8001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0919CDB-1C65-4E76-B036-F6E899F68450}"/>
              </a:ext>
            </a:extLst>
          </p:cNvPr>
          <p:cNvGrpSpPr/>
          <p:nvPr/>
        </p:nvGrpSpPr>
        <p:grpSpPr>
          <a:xfrm>
            <a:off x="981453" y="4266995"/>
            <a:ext cx="614486" cy="1452170"/>
            <a:chOff x="2735712" y="1696131"/>
            <a:chExt cx="914400" cy="2368732"/>
          </a:xfrm>
        </p:grpSpPr>
        <p:sp>
          <p:nvSpPr>
            <p:cNvPr id="60" name="Cylinder 59">
              <a:extLst>
                <a:ext uri="{FF2B5EF4-FFF2-40B4-BE49-F238E27FC236}">
                  <a16:creationId xmlns:a16="http://schemas.microsoft.com/office/drawing/2014/main" id="{417736F7-AFA6-42CA-A9B8-5A37EC41FD15}"/>
                </a:ext>
              </a:extLst>
            </p:cNvPr>
            <p:cNvSpPr/>
            <p:nvPr/>
          </p:nvSpPr>
          <p:spPr>
            <a:xfrm>
              <a:off x="2801026" y="1826760"/>
              <a:ext cx="775063" cy="2238103"/>
            </a:xfrm>
            <a:prstGeom prst="can">
              <a:avLst/>
            </a:prstGeom>
            <a:solidFill>
              <a:sysClr val="window" lastClr="FFFFFF">
                <a:lumMod val="75000"/>
                <a:alpha val="79000"/>
              </a:sys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Cylinder 60">
              <a:extLst>
                <a:ext uri="{FF2B5EF4-FFF2-40B4-BE49-F238E27FC236}">
                  <a16:creationId xmlns:a16="http://schemas.microsoft.com/office/drawing/2014/main" id="{4B659AF8-7355-44C5-8A93-5C2F1E533ED5}"/>
                </a:ext>
              </a:extLst>
            </p:cNvPr>
            <p:cNvSpPr/>
            <p:nvPr/>
          </p:nvSpPr>
          <p:spPr>
            <a:xfrm>
              <a:off x="2735712" y="1696131"/>
              <a:ext cx="914400" cy="426720"/>
            </a:xfrm>
            <a:prstGeom prst="can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Cylinder 61">
              <a:extLst>
                <a:ext uri="{FF2B5EF4-FFF2-40B4-BE49-F238E27FC236}">
                  <a16:creationId xmlns:a16="http://schemas.microsoft.com/office/drawing/2014/main" id="{D4102ACB-A7FC-408B-A10B-DDAF30B38EFF}"/>
                </a:ext>
              </a:extLst>
            </p:cNvPr>
            <p:cNvSpPr/>
            <p:nvPr/>
          </p:nvSpPr>
          <p:spPr>
            <a:xfrm>
              <a:off x="2805030" y="2444311"/>
              <a:ext cx="775063" cy="162055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3" name="Cylinder 62">
            <a:extLst>
              <a:ext uri="{FF2B5EF4-FFF2-40B4-BE49-F238E27FC236}">
                <a16:creationId xmlns:a16="http://schemas.microsoft.com/office/drawing/2014/main" id="{5C8C480F-A44D-4F35-9084-36355A7FE456}"/>
              </a:ext>
            </a:extLst>
          </p:cNvPr>
          <p:cNvSpPr/>
          <p:nvPr/>
        </p:nvSpPr>
        <p:spPr>
          <a:xfrm>
            <a:off x="1032004" y="4718725"/>
            <a:ext cx="520850" cy="560105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9D751A0-4217-40FA-B08D-F85830888ED0}"/>
              </a:ext>
            </a:extLst>
          </p:cNvPr>
          <p:cNvSpPr/>
          <p:nvPr/>
        </p:nvSpPr>
        <p:spPr>
          <a:xfrm>
            <a:off x="2099839" y="4948867"/>
            <a:ext cx="928478" cy="5787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A04AB02D-B3B5-4D3B-ABFD-5DF054FC3180}"/>
              </a:ext>
            </a:extLst>
          </p:cNvPr>
          <p:cNvSpPr/>
          <p:nvPr/>
        </p:nvSpPr>
        <p:spPr>
          <a:xfrm>
            <a:off x="5425029" y="4948867"/>
            <a:ext cx="928478" cy="5787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 descr="A picture containing indoor&#10;&#10;Description automatically generated">
            <a:extLst>
              <a:ext uri="{FF2B5EF4-FFF2-40B4-BE49-F238E27FC236}">
                <a16:creationId xmlns:a16="http://schemas.microsoft.com/office/drawing/2014/main" id="{280BA3FB-3B4E-432D-BB70-552EAE845EC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72" y="4546065"/>
            <a:ext cx="2077476" cy="2077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B85C891-BB6A-44B1-BD2F-124C44F31266}"/>
              </a:ext>
            </a:extLst>
          </p:cNvPr>
          <p:cNvSpPr/>
          <p:nvPr/>
        </p:nvSpPr>
        <p:spPr>
          <a:xfrm>
            <a:off x="327317" y="3610483"/>
            <a:ext cx="264501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 D Analysis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80E2DEF9-EA4D-4111-B6C4-F378B90F3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14774"/>
              </p:ext>
            </p:extLst>
          </p:nvPr>
        </p:nvGraphicFramePr>
        <p:xfrm>
          <a:off x="1170281" y="4900956"/>
          <a:ext cx="325647" cy="33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998251" imgH="1035932" progId="ChemDraw.Document.6.0">
                  <p:embed/>
                </p:oleObj>
              </mc:Choice>
              <mc:Fallback>
                <p:oleObj name="CS ChemDraw Drawing" r:id="rId6" imgW="998251" imgH="1035932" progId="ChemDraw.Document.6.0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80E2DEF9-EA4D-4111-B6C4-F378B90F3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0281" y="4900956"/>
                        <a:ext cx="325647" cy="338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D1D8366-3CF6-4BEE-A596-7DFD51C0E1A8}"/>
              </a:ext>
            </a:extLst>
          </p:cNvPr>
          <p:cNvCxnSpPr>
            <a:cxnSpLocks/>
          </p:cNvCxnSpPr>
          <p:nvPr/>
        </p:nvCxnSpPr>
        <p:spPr>
          <a:xfrm>
            <a:off x="3044766" y="3780130"/>
            <a:ext cx="879876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F1413D2-9D16-47D5-A14B-87D1E072F962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677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A1257-5319-48DA-ACD2-AC9F3CB60D20}"/>
              </a:ext>
            </a:extLst>
          </p:cNvPr>
          <p:cNvSpPr txBox="1"/>
          <p:nvPr/>
        </p:nvSpPr>
        <p:spPr>
          <a:xfrm>
            <a:off x="2880851" y="2519457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Calcium Analysis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99C3D7-BA56-4D3E-AB5F-1ABFE5F564AA}"/>
              </a:ext>
            </a:extLst>
          </p:cNvPr>
          <p:cNvCxnSpPr/>
          <p:nvPr/>
        </p:nvCxnSpPr>
        <p:spPr>
          <a:xfrm>
            <a:off x="3532793" y="3526068"/>
            <a:ext cx="478831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2104E9-352F-4543-9CF2-1E0B60CD66B8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499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40596859-522F-460D-B4C5-1970F47C667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6195722"/>
                  </p:ext>
                </p:extLst>
              </p:nvPr>
            </p:nvGraphicFramePr>
            <p:xfrm>
              <a:off x="956577" y="1621537"/>
              <a:ext cx="6675864" cy="47609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40596859-522F-460D-B4C5-1970F47C66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577" y="1621537"/>
                <a:ext cx="6675864" cy="476093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D2369B-328A-48BB-BC7B-330B60258E2F}"/>
              </a:ext>
            </a:extLst>
          </p:cNvPr>
          <p:cNvSpPr txBox="1"/>
          <p:nvPr/>
        </p:nvSpPr>
        <p:spPr>
          <a:xfrm>
            <a:off x="4010613" y="1374992"/>
            <a:ext cx="3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491F0C-B04D-4998-9C3C-C6EE36A7D86E}"/>
              </a:ext>
            </a:extLst>
          </p:cNvPr>
          <p:cNvCxnSpPr>
            <a:cxnSpLocks/>
          </p:cNvCxnSpPr>
          <p:nvPr/>
        </p:nvCxnSpPr>
        <p:spPr>
          <a:xfrm>
            <a:off x="1818972" y="1764761"/>
            <a:ext cx="423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08F266-77CF-4228-89D4-784FD8F7AAF6}"/>
              </a:ext>
            </a:extLst>
          </p:cNvPr>
          <p:cNvCxnSpPr>
            <a:cxnSpLocks/>
          </p:cNvCxnSpPr>
          <p:nvPr/>
        </p:nvCxnSpPr>
        <p:spPr>
          <a:xfrm>
            <a:off x="3816731" y="2007487"/>
            <a:ext cx="2904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EB7033-7055-4E2C-83FA-51396401E4EB}"/>
              </a:ext>
            </a:extLst>
          </p:cNvPr>
          <p:cNvSpPr txBox="1"/>
          <p:nvPr/>
        </p:nvSpPr>
        <p:spPr>
          <a:xfrm>
            <a:off x="6287664" y="1608660"/>
            <a:ext cx="3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3A6C5-ADE1-4B75-A2D1-9B5AC614E923}"/>
              </a:ext>
            </a:extLst>
          </p:cNvPr>
          <p:cNvSpPr txBox="1"/>
          <p:nvPr/>
        </p:nvSpPr>
        <p:spPr>
          <a:xfrm rot="16200000">
            <a:off x="-479534" y="3185456"/>
            <a:ext cx="2400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</a:p>
          <a:p>
            <a:pPr algn="ctr" rtl="0">
              <a:defRPr/>
            </a:pP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(mg/100 g portion)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50EA3-2C42-4B21-B107-ACAD4F15F2D5}"/>
              </a:ext>
            </a:extLst>
          </p:cNvPr>
          <p:cNvSpPr txBox="1"/>
          <p:nvPr/>
        </p:nvSpPr>
        <p:spPr>
          <a:xfrm>
            <a:off x="7070204" y="1852317"/>
            <a:ext cx="30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A4408B-1FE4-405B-945C-1EFE6DCC44F3}"/>
              </a:ext>
            </a:extLst>
          </p:cNvPr>
          <p:cNvCxnSpPr>
            <a:cxnSpLocks/>
          </p:cNvCxnSpPr>
          <p:nvPr/>
        </p:nvCxnSpPr>
        <p:spPr>
          <a:xfrm>
            <a:off x="4435491" y="2221649"/>
            <a:ext cx="30010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25F741-A641-403B-A74E-E0A9E2C45311}"/>
              </a:ext>
            </a:extLst>
          </p:cNvPr>
          <p:cNvSpPr txBox="1"/>
          <p:nvPr/>
        </p:nvSpPr>
        <p:spPr>
          <a:xfrm>
            <a:off x="7907971" y="1653257"/>
            <a:ext cx="41376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85 unique samples were analyzed using ICP-MS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data are grouped by PBMA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Nutrition Facts label declared that calcium was added to all PBMAs except for one rice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Average calcium amounts in milk were not significantly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&lt;0.05) different compared to any PBMA type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B2964A-E61D-49F8-BC81-8B9F29C398AA}"/>
              </a:ext>
            </a:extLst>
          </p:cNvPr>
          <p:cNvSpPr txBox="1"/>
          <p:nvPr/>
        </p:nvSpPr>
        <p:spPr>
          <a:xfrm>
            <a:off x="118447" y="6422246"/>
            <a:ext cx="1196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Values not sharing the same letter are significantly different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&lt;0.05) as determined by Tukey’s honest significant difference (HSD) post hoc test.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9875D-9C6F-4EDC-A1B6-778E497721AE}"/>
              </a:ext>
            </a:extLst>
          </p:cNvPr>
          <p:cNvSpPr txBox="1"/>
          <p:nvPr/>
        </p:nvSpPr>
        <p:spPr>
          <a:xfrm>
            <a:off x="806102" y="478136"/>
            <a:ext cx="10488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Calcium in a Market Basket of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PBMAs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41A66-D347-4A2B-AE8F-28EF10A69569}"/>
              </a:ext>
            </a:extLst>
          </p:cNvPr>
          <p:cNvCxnSpPr>
            <a:cxnSpLocks/>
          </p:cNvCxnSpPr>
          <p:nvPr/>
        </p:nvCxnSpPr>
        <p:spPr>
          <a:xfrm>
            <a:off x="1686484" y="3968568"/>
            <a:ext cx="565947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A7D54-C116-445D-A0D7-9A2351A274B6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0C14F-30E2-42C9-A74F-665FA88A7A4B}"/>
              </a:ext>
            </a:extLst>
          </p:cNvPr>
          <p:cNvSpPr txBox="1"/>
          <p:nvPr/>
        </p:nvSpPr>
        <p:spPr>
          <a:xfrm rot="19696627">
            <a:off x="4701571" y="558038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397648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550E00-05DB-42BF-833A-C3CD7CF2A606}"/>
              </a:ext>
            </a:extLst>
          </p:cNvPr>
          <p:cNvSpPr/>
          <p:nvPr/>
        </p:nvSpPr>
        <p:spPr>
          <a:xfrm>
            <a:off x="279823" y="1171051"/>
            <a:ext cx="8090653" cy="5589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0EAAB-36F3-4138-B090-FCD4A07C8093}"/>
              </a:ext>
            </a:extLst>
          </p:cNvPr>
          <p:cNvSpPr txBox="1"/>
          <p:nvPr/>
        </p:nvSpPr>
        <p:spPr>
          <a:xfrm>
            <a:off x="713676" y="437337"/>
            <a:ext cx="10696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Calcium Variability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ifferent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rands of PBMAs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408756-7FBA-4C74-A4B3-AF5B9DCF6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044631"/>
              </p:ext>
            </p:extLst>
          </p:nvPr>
        </p:nvGraphicFramePr>
        <p:xfrm>
          <a:off x="861989" y="1507658"/>
          <a:ext cx="1711872" cy="224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293FE8-5344-4B1F-8172-2DE2188CDC7C}"/>
              </a:ext>
            </a:extLst>
          </p:cNvPr>
          <p:cNvSpPr txBox="1"/>
          <p:nvPr/>
        </p:nvSpPr>
        <p:spPr>
          <a:xfrm rot="16200000">
            <a:off x="-486676" y="4776297"/>
            <a:ext cx="215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(mg/100 g portion)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8C890-403C-4F94-A750-AC6521DE6F2F}"/>
              </a:ext>
            </a:extLst>
          </p:cNvPr>
          <p:cNvSpPr txBox="1"/>
          <p:nvPr/>
        </p:nvSpPr>
        <p:spPr>
          <a:xfrm>
            <a:off x="1408272" y="1325175"/>
            <a:ext cx="103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6AD99-F656-41C3-B1F2-6B01E3D48F79}"/>
              </a:ext>
            </a:extLst>
          </p:cNvPr>
          <p:cNvSpPr txBox="1"/>
          <p:nvPr/>
        </p:nvSpPr>
        <p:spPr>
          <a:xfrm>
            <a:off x="2117673" y="26983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94E95-7A4A-4D66-AEFA-0454D13AADB0}"/>
              </a:ext>
            </a:extLst>
          </p:cNvPr>
          <p:cNvSpPr txBox="1"/>
          <p:nvPr/>
        </p:nvSpPr>
        <p:spPr>
          <a:xfrm>
            <a:off x="1419307" y="16149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40416-3BE5-4EB7-BB25-486B4432CF34}"/>
              </a:ext>
            </a:extLst>
          </p:cNvPr>
          <p:cNvSpPr txBox="1"/>
          <p:nvPr/>
        </p:nvSpPr>
        <p:spPr>
          <a:xfrm>
            <a:off x="1767192" y="160862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804D91-8064-45FA-884C-0C4177F2D7FC}"/>
              </a:ext>
            </a:extLst>
          </p:cNvPr>
          <p:cNvGrpSpPr/>
          <p:nvPr/>
        </p:nvGrpSpPr>
        <p:grpSpPr>
          <a:xfrm>
            <a:off x="1325402" y="3430607"/>
            <a:ext cx="1154339" cy="310086"/>
            <a:chOff x="1510039" y="3555576"/>
            <a:chExt cx="1478689" cy="310086"/>
          </a:xfrm>
          <a:solidFill>
            <a:schemeClr val="bg1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397C59-C4CC-46B3-A021-80979B7630BA}"/>
                </a:ext>
              </a:extLst>
            </p:cNvPr>
            <p:cNvSpPr txBox="1"/>
            <p:nvPr/>
          </p:nvSpPr>
          <p:spPr>
            <a:xfrm>
              <a:off x="1510039" y="3555576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A1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45099A-88F8-49BB-8D4C-7F0D8513B10C}"/>
                </a:ext>
              </a:extLst>
            </p:cNvPr>
            <p:cNvSpPr txBox="1"/>
            <p:nvPr/>
          </p:nvSpPr>
          <p:spPr>
            <a:xfrm>
              <a:off x="1994515" y="3555577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A2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F24075-6F76-4896-8E32-F474E36CEB5C}"/>
                </a:ext>
              </a:extLst>
            </p:cNvPr>
            <p:cNvSpPr txBox="1"/>
            <p:nvPr/>
          </p:nvSpPr>
          <p:spPr>
            <a:xfrm>
              <a:off x="2441278" y="3557885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A3 </a:t>
              </a: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64F09EE-5126-4238-9244-8BB71588D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248769"/>
              </p:ext>
            </p:extLst>
          </p:nvPr>
        </p:nvGraphicFramePr>
        <p:xfrm>
          <a:off x="2707102" y="1530873"/>
          <a:ext cx="1728689" cy="225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5DD0A7A-6318-4F58-981C-E257FD3404EE}"/>
              </a:ext>
            </a:extLst>
          </p:cNvPr>
          <p:cNvSpPr txBox="1"/>
          <p:nvPr/>
        </p:nvSpPr>
        <p:spPr>
          <a:xfrm>
            <a:off x="3260304" y="1364320"/>
            <a:ext cx="987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Cashew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F2DDA1-DBE1-44F4-8CCB-5A79393DFA6E}"/>
              </a:ext>
            </a:extLst>
          </p:cNvPr>
          <p:cNvGrpSpPr/>
          <p:nvPr/>
        </p:nvGrpSpPr>
        <p:grpSpPr>
          <a:xfrm>
            <a:off x="3088097" y="3423102"/>
            <a:ext cx="1264364" cy="307778"/>
            <a:chOff x="1185059" y="3565515"/>
            <a:chExt cx="1361350" cy="307778"/>
          </a:xfrm>
          <a:solidFill>
            <a:schemeClr val="bg1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2D2919-B018-431C-B500-513CE6C44A39}"/>
                </a:ext>
              </a:extLst>
            </p:cNvPr>
            <p:cNvSpPr txBox="1"/>
            <p:nvPr/>
          </p:nvSpPr>
          <p:spPr>
            <a:xfrm>
              <a:off x="1185059" y="3565515"/>
              <a:ext cx="87243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CW1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B31C0F-C46B-4466-84F3-50A6AFAD0D54}"/>
                </a:ext>
              </a:extLst>
            </p:cNvPr>
            <p:cNvSpPr txBox="1"/>
            <p:nvPr/>
          </p:nvSpPr>
          <p:spPr>
            <a:xfrm>
              <a:off x="1901603" y="3565516"/>
              <a:ext cx="64480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CW2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59FF84-285D-4291-B1C9-933BDF9A232B}"/>
              </a:ext>
            </a:extLst>
          </p:cNvPr>
          <p:cNvSpPr txBox="1"/>
          <p:nvPr/>
        </p:nvSpPr>
        <p:spPr>
          <a:xfrm>
            <a:off x="3361457" y="291137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E5FFAB-4530-4090-BFFA-834639AE926F}"/>
              </a:ext>
            </a:extLst>
          </p:cNvPr>
          <p:cNvSpPr txBox="1"/>
          <p:nvPr/>
        </p:nvSpPr>
        <p:spPr>
          <a:xfrm>
            <a:off x="3894227" y="16257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7B2B69-0DAF-4165-B523-FE5782B596F5}"/>
              </a:ext>
            </a:extLst>
          </p:cNvPr>
          <p:cNvSpPr/>
          <p:nvPr/>
        </p:nvSpPr>
        <p:spPr>
          <a:xfrm>
            <a:off x="4020583" y="6264111"/>
            <a:ext cx="1345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Brand Code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712A5A8-948A-47ED-B6A0-C7C15F7A5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308158"/>
              </p:ext>
            </p:extLst>
          </p:nvPr>
        </p:nvGraphicFramePr>
        <p:xfrm>
          <a:off x="4693203" y="1505290"/>
          <a:ext cx="1668282" cy="227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D7E0161-E607-4E90-A984-3392306EBB6C}"/>
              </a:ext>
            </a:extLst>
          </p:cNvPr>
          <p:cNvSpPr txBox="1"/>
          <p:nvPr/>
        </p:nvSpPr>
        <p:spPr>
          <a:xfrm>
            <a:off x="5252334" y="1325175"/>
            <a:ext cx="1027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Coconut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ECC941-01FE-4002-87EF-E221F6EC92B1}"/>
              </a:ext>
            </a:extLst>
          </p:cNvPr>
          <p:cNvGrpSpPr/>
          <p:nvPr/>
        </p:nvGrpSpPr>
        <p:grpSpPr>
          <a:xfrm>
            <a:off x="5200811" y="3429190"/>
            <a:ext cx="1110660" cy="307778"/>
            <a:chOff x="1393662" y="3545637"/>
            <a:chExt cx="1422733" cy="307778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39FB81-7608-40D3-B11A-EE97C15DC004}"/>
                </a:ext>
              </a:extLst>
            </p:cNvPr>
            <p:cNvSpPr txBox="1"/>
            <p:nvPr/>
          </p:nvSpPr>
          <p:spPr>
            <a:xfrm>
              <a:off x="1393662" y="3545637"/>
              <a:ext cx="727488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CT1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1DB98D-35CC-4235-8060-656B35B11421}"/>
                </a:ext>
              </a:extLst>
            </p:cNvPr>
            <p:cNvSpPr txBox="1"/>
            <p:nvPr/>
          </p:nvSpPr>
          <p:spPr>
            <a:xfrm>
              <a:off x="1993417" y="3545638"/>
              <a:ext cx="822978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CT2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F9959FB-1359-4CD6-8074-D41DEC494CA0}"/>
              </a:ext>
            </a:extLst>
          </p:cNvPr>
          <p:cNvSpPr txBox="1"/>
          <p:nvPr/>
        </p:nvSpPr>
        <p:spPr>
          <a:xfrm>
            <a:off x="5322005" y="16659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DE2757-FA43-4FD5-94DF-0403E7E2C9D8}"/>
              </a:ext>
            </a:extLst>
          </p:cNvPr>
          <p:cNvSpPr txBox="1"/>
          <p:nvPr/>
        </p:nvSpPr>
        <p:spPr>
          <a:xfrm>
            <a:off x="5824537" y="18234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B1CF67D-CD58-4BCC-A051-CA76FB0CE4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855056"/>
              </p:ext>
            </p:extLst>
          </p:nvPr>
        </p:nvGraphicFramePr>
        <p:xfrm>
          <a:off x="6566937" y="1505041"/>
          <a:ext cx="1675223" cy="228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7FA06E2-ABEC-4ADC-908B-C842BC0B20F1}"/>
              </a:ext>
            </a:extLst>
          </p:cNvPr>
          <p:cNvSpPr txBox="1"/>
          <p:nvPr/>
        </p:nvSpPr>
        <p:spPr>
          <a:xfrm>
            <a:off x="7127382" y="1310308"/>
            <a:ext cx="761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Hemp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35925A-FA81-4B18-8D18-C1CAB388F525}"/>
              </a:ext>
            </a:extLst>
          </p:cNvPr>
          <p:cNvGrpSpPr/>
          <p:nvPr/>
        </p:nvGrpSpPr>
        <p:grpSpPr>
          <a:xfrm>
            <a:off x="7168880" y="3427097"/>
            <a:ext cx="884229" cy="307778"/>
            <a:chOff x="1510039" y="3555576"/>
            <a:chExt cx="1132683" cy="307778"/>
          </a:xfrm>
          <a:solidFill>
            <a:srgbClr val="E3DED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5B39BF-7400-49BE-BBF1-A13F4D7E3592}"/>
                </a:ext>
              </a:extLst>
            </p:cNvPr>
            <p:cNvSpPr txBox="1"/>
            <p:nvPr/>
          </p:nvSpPr>
          <p:spPr>
            <a:xfrm>
              <a:off x="1510039" y="3555576"/>
              <a:ext cx="5474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H1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A25620-2FB3-4CD8-B0B3-F1D0D150367F}"/>
                </a:ext>
              </a:extLst>
            </p:cNvPr>
            <p:cNvSpPr txBox="1"/>
            <p:nvPr/>
          </p:nvSpPr>
          <p:spPr>
            <a:xfrm>
              <a:off x="2095272" y="3555577"/>
              <a:ext cx="5474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H2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C9F5285-AAC3-42A5-A6EB-FFDF015F4B0F}"/>
              </a:ext>
            </a:extLst>
          </p:cNvPr>
          <p:cNvSpPr txBox="1"/>
          <p:nvPr/>
        </p:nvSpPr>
        <p:spPr>
          <a:xfrm>
            <a:off x="7203289" y="22092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8165D2-5D15-43D2-A146-047BE255D767}"/>
              </a:ext>
            </a:extLst>
          </p:cNvPr>
          <p:cNvSpPr txBox="1"/>
          <p:nvPr/>
        </p:nvSpPr>
        <p:spPr>
          <a:xfrm>
            <a:off x="7712468" y="290399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90C1023-84C1-46E8-A874-C6DA7ADD3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168686"/>
              </p:ext>
            </p:extLst>
          </p:nvPr>
        </p:nvGraphicFramePr>
        <p:xfrm>
          <a:off x="900364" y="4031553"/>
          <a:ext cx="1711873" cy="227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7714E22-8099-494F-A75B-B1A974D05C85}"/>
              </a:ext>
            </a:extLst>
          </p:cNvPr>
          <p:cNvSpPr txBox="1"/>
          <p:nvPr/>
        </p:nvSpPr>
        <p:spPr>
          <a:xfrm>
            <a:off x="1464666" y="3821645"/>
            <a:ext cx="545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97AE11-D97A-46F1-9A22-1362F20EAF5C}"/>
              </a:ext>
            </a:extLst>
          </p:cNvPr>
          <p:cNvGrpSpPr/>
          <p:nvPr/>
        </p:nvGrpSpPr>
        <p:grpSpPr>
          <a:xfrm>
            <a:off x="1386193" y="5954266"/>
            <a:ext cx="1154339" cy="310694"/>
            <a:chOff x="1510039" y="3555576"/>
            <a:chExt cx="1478689" cy="310694"/>
          </a:xfrm>
          <a:solidFill>
            <a:schemeClr val="bg1"/>
          </a:solidFill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9B7182-7176-480B-B844-DCF6D0EADCDA}"/>
                </a:ext>
              </a:extLst>
            </p:cNvPr>
            <p:cNvSpPr txBox="1"/>
            <p:nvPr/>
          </p:nvSpPr>
          <p:spPr>
            <a:xfrm>
              <a:off x="1510039" y="3555576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O1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72BF43-2E48-4DDE-9409-E7741617641B}"/>
                </a:ext>
              </a:extLst>
            </p:cNvPr>
            <p:cNvSpPr txBox="1"/>
            <p:nvPr/>
          </p:nvSpPr>
          <p:spPr>
            <a:xfrm>
              <a:off x="1994515" y="3555577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O2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74FCAE-B2A0-489A-8544-051C4B5A6B0C}"/>
                </a:ext>
              </a:extLst>
            </p:cNvPr>
            <p:cNvSpPr txBox="1"/>
            <p:nvPr/>
          </p:nvSpPr>
          <p:spPr>
            <a:xfrm>
              <a:off x="2441278" y="3558493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O3 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8391322-0A2E-45AB-B846-8F86F8B7236D}"/>
              </a:ext>
            </a:extLst>
          </p:cNvPr>
          <p:cNvSpPr txBox="1"/>
          <p:nvPr/>
        </p:nvSpPr>
        <p:spPr>
          <a:xfrm>
            <a:off x="1720307" y="4296526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DCADC2-2491-4B91-B0EF-68283BCCE7B3}"/>
              </a:ext>
            </a:extLst>
          </p:cNvPr>
          <p:cNvCxnSpPr>
            <a:cxnSpLocks/>
          </p:cNvCxnSpPr>
          <p:nvPr/>
        </p:nvCxnSpPr>
        <p:spPr>
          <a:xfrm>
            <a:off x="1500907" y="4615416"/>
            <a:ext cx="963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A38B9D-6232-49F9-8115-30582B0A7AA2}"/>
              </a:ext>
            </a:extLst>
          </p:cNvPr>
          <p:cNvSpPr txBox="1"/>
          <p:nvPr/>
        </p:nvSpPr>
        <p:spPr>
          <a:xfrm rot="16200000">
            <a:off x="-483249" y="2247216"/>
            <a:ext cx="215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(mg/100 g portion)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18AFCE63-DB3F-439B-B04F-EAF96C720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795280"/>
              </p:ext>
            </p:extLst>
          </p:nvPr>
        </p:nvGraphicFramePr>
        <p:xfrm>
          <a:off x="2720426" y="4026641"/>
          <a:ext cx="1711873" cy="228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1BBD5A1C-4019-467D-9186-F1AEFBA8DFF7}"/>
              </a:ext>
            </a:extLst>
          </p:cNvPr>
          <p:cNvSpPr txBox="1"/>
          <p:nvPr/>
        </p:nvSpPr>
        <p:spPr>
          <a:xfrm>
            <a:off x="3254553" y="3801981"/>
            <a:ext cx="667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744739-90C0-4309-8AA3-8DAC3123B606}"/>
              </a:ext>
            </a:extLst>
          </p:cNvPr>
          <p:cNvGrpSpPr/>
          <p:nvPr/>
        </p:nvGrpSpPr>
        <p:grpSpPr>
          <a:xfrm>
            <a:off x="3288722" y="5952441"/>
            <a:ext cx="923984" cy="307778"/>
            <a:chOff x="1510039" y="3525759"/>
            <a:chExt cx="1183610" cy="307778"/>
          </a:xfrm>
          <a:solidFill>
            <a:srgbClr val="E3DED1"/>
          </a:solidFill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D1C5B56-E511-445D-A952-CF0E7C35D457}"/>
                </a:ext>
              </a:extLst>
            </p:cNvPr>
            <p:cNvSpPr txBox="1"/>
            <p:nvPr/>
          </p:nvSpPr>
          <p:spPr>
            <a:xfrm>
              <a:off x="1510039" y="3525759"/>
              <a:ext cx="5474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P1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C239F9-EA88-4B55-B335-EE322E76E79B}"/>
                </a:ext>
              </a:extLst>
            </p:cNvPr>
            <p:cNvSpPr txBox="1"/>
            <p:nvPr/>
          </p:nvSpPr>
          <p:spPr>
            <a:xfrm>
              <a:off x="2146198" y="3525760"/>
              <a:ext cx="5474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P2 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B10A4A1-7DA7-478E-9821-A7675FCDFF6B}"/>
              </a:ext>
            </a:extLst>
          </p:cNvPr>
          <p:cNvSpPr txBox="1"/>
          <p:nvPr/>
        </p:nvSpPr>
        <p:spPr>
          <a:xfrm>
            <a:off x="3368931" y="409839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14C96C-B184-458A-A982-51F176718242}"/>
              </a:ext>
            </a:extLst>
          </p:cNvPr>
          <p:cNvSpPr txBox="1"/>
          <p:nvPr/>
        </p:nvSpPr>
        <p:spPr>
          <a:xfrm>
            <a:off x="3897135" y="534839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9A1D561F-94D7-488A-8716-721316840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379133"/>
              </p:ext>
            </p:extLst>
          </p:nvPr>
        </p:nvGraphicFramePr>
        <p:xfrm>
          <a:off x="4718980" y="4021038"/>
          <a:ext cx="1711873" cy="228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B0C66ED6-51CB-46E1-8561-23CABDBC41EF}"/>
              </a:ext>
            </a:extLst>
          </p:cNvPr>
          <p:cNvSpPr txBox="1"/>
          <p:nvPr/>
        </p:nvSpPr>
        <p:spPr>
          <a:xfrm>
            <a:off x="5265701" y="3848251"/>
            <a:ext cx="667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BB90B4-B674-4297-91B2-5846AA273E98}"/>
              </a:ext>
            </a:extLst>
          </p:cNvPr>
          <p:cNvGrpSpPr/>
          <p:nvPr/>
        </p:nvGrpSpPr>
        <p:grpSpPr>
          <a:xfrm>
            <a:off x="5289093" y="5954989"/>
            <a:ext cx="923985" cy="307778"/>
            <a:chOff x="1459111" y="3555576"/>
            <a:chExt cx="1183611" cy="307778"/>
          </a:xfrm>
          <a:solidFill>
            <a:schemeClr val="bg1"/>
          </a:solidFill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FF901F-F77A-4090-883C-E35781E2B58E}"/>
                </a:ext>
              </a:extLst>
            </p:cNvPr>
            <p:cNvSpPr txBox="1"/>
            <p:nvPr/>
          </p:nvSpPr>
          <p:spPr>
            <a:xfrm>
              <a:off x="1459111" y="3555576"/>
              <a:ext cx="547451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R1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52016C-3C4B-40AE-BDBA-357C8D32E665}"/>
                </a:ext>
              </a:extLst>
            </p:cNvPr>
            <p:cNvSpPr txBox="1"/>
            <p:nvPr/>
          </p:nvSpPr>
          <p:spPr>
            <a:xfrm>
              <a:off x="2095272" y="3555577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 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7C829D3-D3DE-4F3E-93A1-767E343AF238}"/>
              </a:ext>
            </a:extLst>
          </p:cNvPr>
          <p:cNvSpPr txBox="1"/>
          <p:nvPr/>
        </p:nvSpPr>
        <p:spPr>
          <a:xfrm>
            <a:off x="5358456" y="462661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791E51-BE96-4F2C-B009-DF519B25AD98}"/>
              </a:ext>
            </a:extLst>
          </p:cNvPr>
          <p:cNvSpPr txBox="1"/>
          <p:nvPr/>
        </p:nvSpPr>
        <p:spPr>
          <a:xfrm>
            <a:off x="5884700" y="55002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5E0BE7F2-C8CF-4C47-9D23-D4B2E09BA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698013"/>
              </p:ext>
            </p:extLst>
          </p:nvPr>
        </p:nvGraphicFramePr>
        <p:xfrm>
          <a:off x="6595323" y="4049923"/>
          <a:ext cx="1711872" cy="225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A8356040-54B3-45ED-9011-6D4B7A3E4608}"/>
              </a:ext>
            </a:extLst>
          </p:cNvPr>
          <p:cNvSpPr txBox="1"/>
          <p:nvPr/>
        </p:nvSpPr>
        <p:spPr>
          <a:xfrm>
            <a:off x="7186427" y="3880803"/>
            <a:ext cx="6829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843664-1A47-46C3-BC9B-97CE433AA7F1}"/>
              </a:ext>
            </a:extLst>
          </p:cNvPr>
          <p:cNvGrpSpPr/>
          <p:nvPr/>
        </p:nvGrpSpPr>
        <p:grpSpPr>
          <a:xfrm>
            <a:off x="7111720" y="5950385"/>
            <a:ext cx="1154339" cy="314800"/>
            <a:chOff x="1510039" y="3548554"/>
            <a:chExt cx="1478689" cy="314800"/>
          </a:xfrm>
          <a:solidFill>
            <a:schemeClr val="bg1"/>
          </a:solidFill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EAEA06-B1C7-4270-9B35-2DB4118BC09C}"/>
                </a:ext>
              </a:extLst>
            </p:cNvPr>
            <p:cNvSpPr txBox="1"/>
            <p:nvPr/>
          </p:nvSpPr>
          <p:spPr>
            <a:xfrm>
              <a:off x="1510039" y="3555576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53DBFBF-9611-4DC0-BDB7-7E68960CB470}"/>
                </a:ext>
              </a:extLst>
            </p:cNvPr>
            <p:cNvSpPr txBox="1"/>
            <p:nvPr/>
          </p:nvSpPr>
          <p:spPr>
            <a:xfrm>
              <a:off x="1994515" y="3555577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S2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77203-38F1-4EDC-9065-344696A2A5C6}"/>
                </a:ext>
              </a:extLst>
            </p:cNvPr>
            <p:cNvSpPr txBox="1"/>
            <p:nvPr/>
          </p:nvSpPr>
          <p:spPr>
            <a:xfrm>
              <a:off x="2441278" y="3548554"/>
              <a:ext cx="54745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S3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B09C48D3-66BF-4AE8-A250-116F18B97F29}"/>
              </a:ext>
            </a:extLst>
          </p:cNvPr>
          <p:cNvSpPr txBox="1"/>
          <p:nvPr/>
        </p:nvSpPr>
        <p:spPr>
          <a:xfrm>
            <a:off x="7154066" y="46835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B63452-3DFE-4CAA-BA1E-42BF8D498E58}"/>
              </a:ext>
            </a:extLst>
          </p:cNvPr>
          <p:cNvSpPr txBox="1"/>
          <p:nvPr/>
        </p:nvSpPr>
        <p:spPr>
          <a:xfrm>
            <a:off x="7497926" y="46685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9BCA62A-CD62-4F34-92CA-A73F1C1530F4}"/>
              </a:ext>
            </a:extLst>
          </p:cNvPr>
          <p:cNvSpPr txBox="1"/>
          <p:nvPr/>
        </p:nvSpPr>
        <p:spPr>
          <a:xfrm>
            <a:off x="7852401" y="424191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BB0D68E-494A-489A-9845-E9CEFADEB3EA}"/>
              </a:ext>
            </a:extLst>
          </p:cNvPr>
          <p:cNvSpPr txBox="1"/>
          <p:nvPr/>
        </p:nvSpPr>
        <p:spPr>
          <a:xfrm>
            <a:off x="8463534" y="1411653"/>
            <a:ext cx="35558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PBMAs formulated with added calcium appeared to be the major driver of calcium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one brand did not contain added calcium (rice PBMA R2), which was ~90% lower than levels in milk.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oat PBMAs did not contain different amounts of calcium across brands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Values not sharing the same letter within PBMA type contain significantly different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&lt;0.05) calcium amounts as determined by Tukey’s HSD post hoc test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5B328A-3CAC-4F83-A7AA-D1CEC10AE1D9}"/>
              </a:ext>
            </a:extLst>
          </p:cNvPr>
          <p:cNvSpPr txBox="1"/>
          <p:nvPr/>
        </p:nvSpPr>
        <p:spPr>
          <a:xfrm>
            <a:off x="11775232" y="6391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042767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D73CBA46F1A4E929BA6D93695BC7B" ma:contentTypeVersion="11" ma:contentTypeDescription="Create a new document." ma:contentTypeScope="" ma:versionID="823eeb7513c295a55cce481f8864b692">
  <xsd:schema xmlns:xsd="http://www.w3.org/2001/XMLSchema" xmlns:xs="http://www.w3.org/2001/XMLSchema" xmlns:p="http://schemas.microsoft.com/office/2006/metadata/properties" xmlns:ns2="1e8930b9-65d6-48d2-bf0e-b542fb5bf66d" xmlns:ns3="14c8ce7b-d2df-469d-b2c3-96f4c56193cb" xmlns:ns4="20867c8d-1cc9-4acd-a073-94634f6a764f" targetNamespace="http://schemas.microsoft.com/office/2006/metadata/properties" ma:root="true" ma:fieldsID="6f1850c93ce89405176c7f454df856e2" ns2:_="" ns3:_="" ns4:_="">
    <xsd:import namespace="1e8930b9-65d6-48d2-bf0e-b542fb5bf66d"/>
    <xsd:import namespace="14c8ce7b-d2df-469d-b2c3-96f4c56193cb"/>
    <xsd:import namespace="20867c8d-1cc9-4acd-a073-94634f6a76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930b9-65d6-48d2-bf0e-b542fb5bf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9cf906e-e933-44a8-8421-1c91ada6f1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8ce7b-d2df-469d-b2c3-96f4c56193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67c8d-1cc9-4acd-a073-94634f6a764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643ca7b-981b-43da-ab2e-fd67d3b9a8c1}" ma:internalName="TaxCatchAll" ma:showField="CatchAllData" ma:web="14c8ce7b-d2df-469d-b2c3-96f4c56193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8930b9-65d6-48d2-bf0e-b542fb5bf66d">
      <Terms xmlns="http://schemas.microsoft.com/office/infopath/2007/PartnerControls"/>
    </lcf76f155ced4ddcb4097134ff3c332f>
    <TaxCatchAll xmlns="20867c8d-1cc9-4acd-a073-94634f6a764f" xsi:nil="true"/>
    <SharedWithUsers xmlns="14c8ce7b-d2df-469d-b2c3-96f4c56193cb">
      <UserInfo>
        <DisplayName>Platt, Meadow</DisplayName>
        <AccountId>255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F9FB9-0391-436F-89F2-DC96DC4FE207}">
  <ds:schemaRefs>
    <ds:schemaRef ds:uri="14c8ce7b-d2df-469d-b2c3-96f4c56193cb"/>
    <ds:schemaRef ds:uri="1e8930b9-65d6-48d2-bf0e-b542fb5bf66d"/>
    <ds:schemaRef ds:uri="20867c8d-1cc9-4acd-a073-94634f6a76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8EDEAD-17DB-4A05-88F3-2B1F4D827DB6}">
  <ds:schemaRefs>
    <ds:schemaRef ds:uri="1e8930b9-65d6-48d2-bf0e-b542fb5bf66d"/>
    <ds:schemaRef ds:uri="20867c8d-1cc9-4acd-a073-94634f6a764f"/>
    <ds:schemaRef ds:uri="http://schemas.microsoft.com/office/2006/metadata/properties"/>
    <ds:schemaRef ds:uri="http://schemas.microsoft.com/office/infopath/2007/PartnerControls"/>
    <ds:schemaRef ds:uri="14c8ce7b-d2df-469d-b2c3-96f4c56193cb"/>
  </ds:schemaRefs>
</ds:datastoreItem>
</file>

<file path=customXml/itemProps3.xml><?xml version="1.0" encoding="utf-8"?>
<ds:datastoreItem xmlns:ds="http://schemas.openxmlformats.org/officeDocument/2006/customXml" ds:itemID="{AAD3E7DA-A429-438E-86DF-A3E3A3E9E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5100</TotalTime>
  <Words>1953</Words>
  <Application>Microsoft Office PowerPoint</Application>
  <PresentationFormat>Widescreen</PresentationFormat>
  <Paragraphs>415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Gill Sans MT</vt:lpstr>
      <vt:lpstr>Parcel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Redan, Benjamin</dc:creator>
  <cp:lastModifiedBy>Vernora R Petty</cp:lastModifiedBy>
  <cp:revision>355</cp:revision>
  <dcterms:created xsi:type="dcterms:W3CDTF">2021-10-29T20:48:26Z</dcterms:created>
  <dcterms:modified xsi:type="dcterms:W3CDTF">2022-09-20T16:02:12Z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0x010100EEFD73CBA46F1A4E929BA6D93695BC7B</vt:lpwstr>
  </property>
  <property fmtid="{D5CDD505-2E9C-101B-9397-08002B2CF9AE}" pid="3" name="MediaServiceImageTags">
    <vt:lpwstr/>
  </property>
</Properties>
</file>