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7"/>
  </p:notesMasterIdLst>
  <p:sldIdLst>
    <p:sldId id="257" r:id="rId5"/>
    <p:sldId id="262" r:id="rId6"/>
    <p:sldId id="256" r:id="rId7"/>
    <p:sldId id="264" r:id="rId8"/>
    <p:sldId id="270" r:id="rId9"/>
    <p:sldId id="271" r:id="rId10"/>
    <p:sldId id="273" r:id="rId11"/>
    <p:sldId id="274" r:id="rId12"/>
    <p:sldId id="272" r:id="rId13"/>
    <p:sldId id="275" r:id="rId14"/>
    <p:sldId id="276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6E71"/>
    <a:srgbClr val="898989"/>
    <a:srgbClr val="007CBA"/>
    <a:srgbClr val="ADADAD"/>
    <a:srgbClr val="449DAC"/>
    <a:srgbClr val="77B0D2"/>
    <a:srgbClr val="E5B611"/>
    <a:srgbClr val="743796"/>
    <a:srgbClr val="0086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8264CE-52D9-49F3-9DF1-BECA41505BD8}" v="15" dt="2025-06-25T17:16:45.5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0" autoAdjust="0"/>
    <p:restoredTop sz="79739" autoAdjust="0"/>
  </p:normalViewPr>
  <p:slideViewPr>
    <p:cSldViewPr snapToGrid="0">
      <p:cViewPr varScale="1">
        <p:scale>
          <a:sx n="90" d="100"/>
          <a:sy n="90" d="100"/>
        </p:scale>
        <p:origin x="798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2168" y="-96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363683-EC7F-A243-A429-21D2C7D561F5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4192B-3AF6-4848-A1FA-D0A516480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674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94192B-3AF6-4848-A1FA-D0A5164802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6695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94192B-3AF6-4848-A1FA-D0A5164802D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194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94192B-3AF6-4848-A1FA-D0A5164802D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1749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94192B-3AF6-4848-A1FA-D0A5164802D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826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94192B-3AF6-4848-A1FA-D0A5164802D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422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94192B-3AF6-4848-A1FA-D0A5164802D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129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94192B-3AF6-4848-A1FA-D0A5164802D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17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94192B-3AF6-4848-A1FA-D0A5164802D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101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94192B-3AF6-4848-A1FA-D0A5164802D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1882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94192B-3AF6-4848-A1FA-D0A5164802D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8414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94192B-3AF6-4848-A1FA-D0A5164802D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9873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94192B-3AF6-4848-A1FA-D0A5164802D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235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C1A87-D221-1E16-E4D3-38686A8B52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226602"/>
            <a:ext cx="9144000" cy="1457891"/>
          </a:xfrm>
        </p:spPr>
        <p:txBody>
          <a:bodyPr anchor="ctr">
            <a:no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title (Merriweather)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FAC0C8-BEBF-8242-51FB-B61A5F2BC8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958761"/>
            <a:ext cx="9144000" cy="145789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6D6E7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 (Arial)</a:t>
            </a:r>
          </a:p>
        </p:txBody>
      </p:sp>
      <p:pic>
        <p:nvPicPr>
          <p:cNvPr id="7" name="Graphic 4" descr="U.S. Food and Drug Administration, Human Foods Program logo">
            <a:extLst>
              <a:ext uri="{FF2B5EF4-FFF2-40B4-BE49-F238E27FC236}">
                <a16:creationId xmlns:a16="http://schemas.microsoft.com/office/drawing/2014/main" id="{0C6FC1E7-B9B8-8FC8-AF49-B31FFBD78C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065783" y="56482"/>
            <a:ext cx="3038729" cy="126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240976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CE2A5-8E09-87F5-223E-3BE945D7E3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title (Merriweather)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A4CDD-AFED-B385-9742-88D2529C0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263316"/>
            <a:ext cx="6172200" cy="459773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BC6C91-304C-1B8A-BAD9-4851D6AA6E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5F7293-7E32-8492-C4BA-95B596E04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BDC07-4183-3442-940F-DF73A636EEC9}" type="datetime1">
              <a:rPr lang="en-US" smtClean="0"/>
              <a:t>6/23/2025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F14F84-A875-0C2A-B0AB-DA8056EA9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Human Foods Program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21E4D-455D-A972-F7BF-968BBAA8E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0783F-6CF0-F64C-9BFF-DFBD67BB0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389522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9E951-4F70-64B0-A9B0-798177AE99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1"/>
            <a:ext cx="3932237" cy="160020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title (Merriweather)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BE1541-D87A-5A36-9639-B111AF244A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251284"/>
            <a:ext cx="6172200" cy="460976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60C86B-3A53-677D-DA3E-F8E62FAF69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517218-C34C-FDB0-0BD7-FBE1F01F2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83D71-3539-1C4E-B655-90A56DB822FA}" type="datetime1">
              <a:rPr lang="en-US" smtClean="0"/>
              <a:t>6/23/2025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29DE14-0561-9DDB-26C1-68F1CDD4E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Human Foods Program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2CFE84-B690-659B-86FF-147CF598F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0783F-6CF0-F64C-9BFF-DFBD67BB0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854308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FP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44232-AE89-97AD-0C1E-75C99DAFD6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134864"/>
            <a:ext cx="9961124" cy="110800"/>
          </a:xfrm>
        </p:spPr>
        <p:txBody>
          <a:bodyPr/>
          <a:lstStyle>
            <a:lvl1pPr>
              <a:defRPr sz="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U.S. Food and Drug Administration, Human Foods Program logo</a:t>
            </a:r>
          </a:p>
        </p:txBody>
      </p:sp>
      <p:pic>
        <p:nvPicPr>
          <p:cNvPr id="6" name="Graphic 4" descr="U.S. Food and Drug Administration, Human Foods Program logo">
            <a:extLst>
              <a:ext uri="{FF2B5EF4-FFF2-40B4-BE49-F238E27FC236}">
                <a16:creationId xmlns:a16="http://schemas.microsoft.com/office/drawing/2014/main" id="{C0AD3937-1F2A-CE0A-3E4E-BBF38ED7C0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14065" y="2273300"/>
            <a:ext cx="5563870" cy="23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925506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7A7C8-E492-0981-218A-1B08EACAD9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71258"/>
            <a:ext cx="9961124" cy="553998"/>
          </a:xfrm>
        </p:spPr>
        <p:txBody>
          <a:bodyPr/>
          <a:lstStyle/>
          <a:p>
            <a:r>
              <a:rPr lang="en-US" dirty="0"/>
              <a:t>Click to edit title (Merriweather)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367B9-F73D-686A-FB76-83E2F8D5C6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DAA90-EED6-54EE-D244-4E9839A37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CACA3-C044-2C4A-B097-83C9376CDDBD}" type="datetime1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57A8D-530F-E28D-3418-401EBBF76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Human Foods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CB6E04-782B-86CF-96E2-E5A0C047F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0783F-6CF0-F64C-9BFF-DFBD67BB0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068484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7A7C8-E492-0981-218A-1B08EACAD9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71258"/>
            <a:ext cx="9961124" cy="5539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 (Merriweather)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367B9-F73D-686A-FB76-83E2F8D5C6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DAA90-EED6-54EE-D244-4E9839A37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CACA3-C044-2C4A-B097-83C9376CDDBD}" type="datetime1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57A8D-530F-E28D-3418-401EBBF76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Human Foods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CB6E04-782B-86CF-96E2-E5A0C047F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0783F-6CF0-F64C-9BFF-DFBD67BB0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6442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9B08D-0682-43BA-5B86-E182316BB1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2104" y="2782529"/>
            <a:ext cx="10515600" cy="1495794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dirty="0"/>
              <a:t>Click to edit Section Title (Merriweather)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35E096-F274-6378-A8A7-0B9C6C6328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B24D23-AA39-3870-B095-03916A0C1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B8CFA-8B54-3C43-9182-ED2848643492}" type="datetime1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6B9730-AAF9-AB3C-366C-49CAB014F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Human Foods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94E9D6-853B-F376-B38A-5F65D364B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0783F-6CF0-F64C-9BFF-DFBD67BB057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B30F9CC-628F-BF3B-7152-56913676DC30}"/>
              </a:ext>
            </a:extLst>
          </p:cNvPr>
          <p:cNvCxnSpPr>
            <a:cxnSpLocks/>
          </p:cNvCxnSpPr>
          <p:nvPr userDrawn="1"/>
        </p:nvCxnSpPr>
        <p:spPr>
          <a:xfrm>
            <a:off x="832104" y="4425696"/>
            <a:ext cx="10515600" cy="0"/>
          </a:xfrm>
          <a:prstGeom prst="line">
            <a:avLst/>
          </a:prstGeom>
          <a:ln w="25400">
            <a:solidFill>
              <a:srgbClr val="007CB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3082732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9B08D-0682-43BA-5B86-E182316BB1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2104" y="2782529"/>
            <a:ext cx="10515600" cy="1495794"/>
          </a:xfrm>
        </p:spPr>
        <p:txBody>
          <a:bodyPr anchor="b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Section Title (Merriweather)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35E096-F274-6378-A8A7-0B9C6C6328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B24D23-AA39-3870-B095-03916A0C1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B8CFA-8B54-3C43-9182-ED2848643492}" type="datetime1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6B9730-AAF9-AB3C-366C-49CAB014F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Human Foods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94E9D6-853B-F376-B38A-5F65D364B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0783F-6CF0-F64C-9BFF-DFBD67BB057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B30F9CC-628F-BF3B-7152-56913676DC30}"/>
              </a:ext>
            </a:extLst>
          </p:cNvPr>
          <p:cNvCxnSpPr>
            <a:cxnSpLocks/>
          </p:cNvCxnSpPr>
          <p:nvPr userDrawn="1"/>
        </p:nvCxnSpPr>
        <p:spPr>
          <a:xfrm>
            <a:off x="832104" y="4425696"/>
            <a:ext cx="10515600" cy="0"/>
          </a:xfrm>
          <a:prstGeom prst="line">
            <a:avLst/>
          </a:prstGeom>
          <a:ln w="2540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19055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FD576-3B2F-6217-18F6-AD930A32FC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75488"/>
            <a:ext cx="10515600" cy="557784"/>
          </a:xfrm>
        </p:spPr>
        <p:txBody>
          <a:bodyPr/>
          <a:lstStyle/>
          <a:p>
            <a:r>
              <a:rPr lang="en-US" dirty="0"/>
              <a:t>Click to edit title (Merriweather)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15D243-AE2E-85BD-9F8C-3C9BD24A6D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5486400" cy="435254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C90963-3D21-BBA2-5214-A4E3FBE02D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8324" y="1825625"/>
            <a:ext cx="54864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9959E4-EBE3-9506-2C64-915B254D5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A9D54-12B9-284B-B395-242E4CA99507}" type="datetime1">
              <a:rPr lang="en-US" smtClean="0"/>
              <a:t>6/23/2025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1E6769-3F92-3884-F259-F84A7EE1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Human Foods Program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17EEFC-4A94-770D-1742-1458EE6A0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0783F-6CF0-F64C-9BFF-DFBD67BB0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42731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D180B-4E64-8D03-01F4-361D9D9C72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86" y="475488"/>
            <a:ext cx="10515600" cy="557784"/>
          </a:xfrm>
        </p:spPr>
        <p:txBody>
          <a:bodyPr/>
          <a:lstStyle/>
          <a:p>
            <a:r>
              <a:rPr lang="en-US" dirty="0"/>
              <a:t>Click to edit title (Merriweather)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C64486-A1E3-60DE-279C-20EF5DF98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85" y="1659531"/>
            <a:ext cx="5486400" cy="724401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9E6336-EBFB-2E05-52BA-C66D6E9056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185" y="2595059"/>
            <a:ext cx="5486400" cy="359460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EAFF8B-679D-BC61-2B7E-369201BBBB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28324" y="1659531"/>
            <a:ext cx="5486400" cy="724401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CE579F-311C-6083-F9AD-18B9C0FF2D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28324" y="2595059"/>
            <a:ext cx="5486400" cy="359460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898E01-3CAD-D4F1-699F-AE3D5C7062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186" y="6400790"/>
            <a:ext cx="2585803" cy="365131"/>
          </a:xfrm>
        </p:spPr>
        <p:txBody>
          <a:bodyPr/>
          <a:lstStyle/>
          <a:p>
            <a:fld id="{DE530E89-76EB-2F4D-80F5-7C2C22E867B1}" type="datetime1">
              <a:rPr lang="en-US" smtClean="0"/>
              <a:t>6/23/2025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CC3D86-8835-397D-5FF8-354EEFC4E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Human Foods Program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507D23-ED0F-8B8F-57AA-E7BD58CDF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0783F-6CF0-F64C-9BFF-DFBD67BB0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441472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8AE8D-EC4A-68AA-0163-CC729BF87E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71258"/>
            <a:ext cx="9961124" cy="553998"/>
          </a:xfrm>
        </p:spPr>
        <p:txBody>
          <a:bodyPr/>
          <a:lstStyle/>
          <a:p>
            <a:r>
              <a:rPr lang="en-US" dirty="0"/>
              <a:t>Click to edit title (Merriweather)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F3E1B4-047D-9567-CC53-29121D460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137AB-B6C6-DC42-BE97-2F7AB52B5E21}" type="datetime1">
              <a:rPr lang="en-US" smtClean="0"/>
              <a:t>6/23/2025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9476D6-97DA-861A-D9C1-28EF68C55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Human Foods Program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0EAD83-FBB0-518D-C4E3-5C006A71F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0783F-6CF0-F64C-9BFF-DFBD67BB0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26823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D134ED-79E3-2B3D-9580-F4D2F7A9D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496C7-69F5-5D40-BCBA-C077AAF1AEE6}" type="datetime1">
              <a:rPr lang="en-US" smtClean="0"/>
              <a:t>6/23/2025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D1E726-9212-4787-8891-461666E78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Human Foods Program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FA5A1B-D6A8-8F46-2ACE-D60D4AC0C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0783F-6CF0-F64C-9BFF-DFBD67BB0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043795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4F4C0D-576F-4C3B-CD9A-C707D6C43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1258"/>
            <a:ext cx="9961124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dirty="0"/>
              <a:t>Click to edit title (Merriweather)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70D6CE-B23F-99E8-537C-A607CC88A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002424"/>
            <a:ext cx="11257524" cy="36384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 (Arial)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4B1B83-E031-408B-843C-B36A79D38F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86" y="6400790"/>
            <a:ext cx="2585803" cy="3651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E5783D-F969-0A45-9052-06BF79E8A290}" type="datetime1">
              <a:rPr lang="en-US" smtClean="0"/>
              <a:t>6/23/2025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207CD9-D548-31A5-AC68-4B7EF480E4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47756" y="6400790"/>
            <a:ext cx="5476398" cy="3651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dirty="0"/>
              <a:t>Human Foods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1B7D82-F5A2-9686-12C0-BD0D91C27A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8899" y="6400790"/>
            <a:ext cx="2585825" cy="3651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2E0783F-6CF0-F64C-9BFF-DFBD67BB057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Food and Drug Administration logo">
            <a:extLst>
              <a:ext uri="{FF2B5EF4-FFF2-40B4-BE49-F238E27FC236}">
                <a16:creationId xmlns:a16="http://schemas.microsoft.com/office/drawing/2014/main" id="{EE04EDBA-7FDA-C6D2-A2A1-F8374426430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4195" y="242500"/>
            <a:ext cx="625475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75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51" r:id="rId4"/>
    <p:sldLayoutId id="2147483665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64" r:id="rId12"/>
  </p:sldLayoutIdLst>
  <p:transition spd="slow">
    <p:wipe/>
  </p:transition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25ACAEB-2C41-6D6B-88B3-4E8166F853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51316"/>
            <a:ext cx="9144000" cy="1457891"/>
          </a:xfrm>
        </p:spPr>
        <p:txBody>
          <a:bodyPr/>
          <a:lstStyle/>
          <a:p>
            <a:r>
              <a:rPr lang="en-US" dirty="0"/>
              <a:t>Leveraging Artificial Intelligence for Food Safety Regulation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AAAC756F-27E8-206E-A414-73E6BA1099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Ernest K. Kwegyir-Afful, </a:t>
            </a:r>
            <a:r>
              <a:rPr lang="en-US" dirty="0" err="1"/>
              <a:t>Ph.D</a:t>
            </a:r>
            <a:r>
              <a:rPr lang="en-US" dirty="0"/>
              <a:t>, RAC</a:t>
            </a:r>
          </a:p>
          <a:p>
            <a:endParaRPr lang="en-US" dirty="0"/>
          </a:p>
        </p:txBody>
      </p:sp>
      <p:pic>
        <p:nvPicPr>
          <p:cNvPr id="3" name="Picture 2" descr="A person in a garment&#10;&#10;AI-generated content may be incorrect.">
            <a:extLst>
              <a:ext uri="{FF2B5EF4-FFF2-40B4-BE49-F238E27FC236}">
                <a16:creationId xmlns:a16="http://schemas.microsoft.com/office/drawing/2014/main" id="{DA06322F-C8BD-047F-2262-592B93B44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90" y="3514864"/>
            <a:ext cx="2803420" cy="28034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216186985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C7A380-F634-2F55-4EF5-EB0CE43785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9F976-F25D-BF64-57E5-EFD373F3F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86" y="92079"/>
            <a:ext cx="10515600" cy="1107996"/>
          </a:xfrm>
        </p:spPr>
        <p:txBody>
          <a:bodyPr/>
          <a:lstStyle/>
          <a:p>
            <a:r>
              <a:rPr lang="en-US" dirty="0"/>
              <a:t>Predicting violation for laboratory samples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66C9E5-71A1-4B84-18D2-98172885E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A9D54-12B9-284B-B395-242E4CA99507}" type="datetime1">
              <a:rPr lang="en-US" smtClean="0"/>
              <a:t>6/23/2025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347087-0236-ED63-5238-8BB4ECF75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Human Foods Program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E2E447-D0C5-C72A-8719-058CECCFB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0783F-6CF0-F64C-9BFF-DFBD67BB0578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A22F92-E448-E36D-C037-8B72DC489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9607" y="1200075"/>
            <a:ext cx="9603179" cy="522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490066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E2286-FE4C-85D4-A3C1-ECCB4F896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1258"/>
            <a:ext cx="9961124" cy="553998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Knowledge Graph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5B0F1-EA5F-B721-83F2-73E5FCF764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186" y="6400790"/>
            <a:ext cx="2585803" cy="36513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88CACA3-C044-2C4A-B097-83C9376CDDBD}" type="datetime1">
              <a:rPr lang="en-US" smtClean="0"/>
              <a:pPr>
                <a:spcAft>
                  <a:spcPts val="600"/>
                </a:spcAft>
              </a:pPr>
              <a:t>6/23/2025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62D79B-4391-B1DB-AAC1-20FDA3DEF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47756" y="6400790"/>
            <a:ext cx="5476398" cy="36513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Human Foods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2967B2-F27E-E46A-A66D-4BBDCB583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8899" y="6400790"/>
            <a:ext cx="2585825" cy="36513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2E0783F-6CF0-F64C-9BFF-DFBD67BB0578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pic>
        <p:nvPicPr>
          <p:cNvPr id="7" name="Picture 6" descr="Chart, bubble chart&#10;&#10;AI-generated content may be incorrect.">
            <a:extLst>
              <a:ext uri="{FF2B5EF4-FFF2-40B4-BE49-F238E27FC236}">
                <a16:creationId xmlns:a16="http://schemas.microsoft.com/office/drawing/2014/main" id="{55DF2B2A-5523-17E7-0DCB-FCE18BDFDC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250" y="1141610"/>
            <a:ext cx="9803927" cy="52591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29EF12-DD1F-126A-1AF2-5B22C1F7D9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250" y="1141610"/>
            <a:ext cx="9961125" cy="5322366"/>
          </a:xfrm>
          <a:prstGeom prst="rect">
            <a:avLst/>
          </a:prstGeom>
        </p:spPr>
      </p:pic>
      <p:pic>
        <p:nvPicPr>
          <p:cNvPr id="11" name="Picture 10" descr="A picture containing diagram&#10;&#10;AI-generated content may be incorrect.">
            <a:extLst>
              <a:ext uri="{FF2B5EF4-FFF2-40B4-BE49-F238E27FC236}">
                <a16:creationId xmlns:a16="http://schemas.microsoft.com/office/drawing/2014/main" id="{7407C08B-C9D2-A58A-594A-8C0E36D5F7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250" y="1141609"/>
            <a:ext cx="9974870" cy="532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0048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1A420-72D8-30AB-79B8-DEAD3FE07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 Food and Drug Administration, Human Foods Program logo</a:t>
            </a:r>
          </a:p>
        </p:txBody>
      </p:sp>
    </p:spTree>
    <p:extLst>
      <p:ext uri="{BB962C8B-B14F-4D97-AF65-F5344CB8AC3E}">
        <p14:creationId xmlns:p14="http://schemas.microsoft.com/office/powerpoint/2010/main" val="2401210073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D774EC0-964D-7829-F873-23747641F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1258"/>
            <a:ext cx="9961124" cy="1107996"/>
          </a:xfrm>
        </p:spPr>
        <p:txBody>
          <a:bodyPr/>
          <a:lstStyle/>
          <a:p>
            <a:r>
              <a:rPr lang="en-US" dirty="0"/>
              <a:t>Warp Intelligent Learning Engine (WILEE)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AF1B3F0-BD08-31FB-C1F3-3B5E80819B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3200" dirty="0"/>
              <a:t>WILEE is designed as data product with a flexible architecture that allows application to a variety of use cases. </a:t>
            </a:r>
          </a:p>
          <a:p>
            <a:pPr lvl="2"/>
            <a:r>
              <a:rPr lang="en-US" sz="2800" dirty="0"/>
              <a:t>Knowledge base and calculators</a:t>
            </a:r>
          </a:p>
          <a:p>
            <a:pPr lvl="2"/>
            <a:r>
              <a:rPr lang="en-US" sz="2800" dirty="0"/>
              <a:t>Signal detection</a:t>
            </a:r>
          </a:p>
          <a:p>
            <a:pPr lvl="2"/>
            <a:r>
              <a:rPr lang="en-US" sz="2800" dirty="0"/>
              <a:t>Post market monitoring</a:t>
            </a:r>
          </a:p>
          <a:p>
            <a:pPr lvl="2"/>
            <a:r>
              <a:rPr lang="en-US" sz="2800" dirty="0"/>
              <a:t>Knowledge discovery</a:t>
            </a:r>
          </a:p>
          <a:p>
            <a:pPr lvl="2"/>
            <a:r>
              <a:rPr lang="en-US" sz="2800" dirty="0"/>
              <a:t>Stakeholder sentiment/activity tracking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CD7108-FB0B-338C-95DB-5A34DD64A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CACA3-C044-2C4A-B097-83C9376CDDBD}" type="datetime1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3FFCE1-6118-3AAE-F170-A421B5179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Human Foods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C5BCD6-1469-237A-8AA9-DA0E4D531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0783F-6CF0-F64C-9BFF-DFBD67BB057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32471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34225EDD-1422-8D21-4727-109204368A7B}"/>
              </a:ext>
            </a:extLst>
          </p:cNvPr>
          <p:cNvGrpSpPr/>
          <p:nvPr/>
        </p:nvGrpSpPr>
        <p:grpSpPr>
          <a:xfrm>
            <a:off x="159528" y="1413364"/>
            <a:ext cx="11872944" cy="5106377"/>
            <a:chOff x="282971" y="83962"/>
            <a:chExt cx="14247533" cy="612765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F7F6024-CD65-F81F-4A7A-FB08A8029331}"/>
                </a:ext>
              </a:extLst>
            </p:cNvPr>
            <p:cNvSpPr/>
            <p:nvPr/>
          </p:nvSpPr>
          <p:spPr>
            <a:xfrm>
              <a:off x="5872068" y="457200"/>
              <a:ext cx="7700683" cy="5754414"/>
            </a:xfrm>
            <a:prstGeom prst="rect">
              <a:avLst/>
            </a:prstGeom>
            <a:noFill/>
            <a:ln w="28575">
              <a:prstDash val="dash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B027388-1FC3-E40F-832E-CF3B30B579FD}"/>
                </a:ext>
              </a:extLst>
            </p:cNvPr>
            <p:cNvSpPr/>
            <p:nvPr/>
          </p:nvSpPr>
          <p:spPr>
            <a:xfrm>
              <a:off x="3188846" y="409903"/>
              <a:ext cx="2049516" cy="1292772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/>
                <a:t>NER (chemicals, products, pathogens, adverse events)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CF76FFD3-9A9C-4E03-0399-6C324ABAB57D}"/>
                </a:ext>
              </a:extLst>
            </p:cNvPr>
            <p:cNvSpPr/>
            <p:nvPr/>
          </p:nvSpPr>
          <p:spPr>
            <a:xfrm>
              <a:off x="6356164" y="646386"/>
              <a:ext cx="2711671" cy="848246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/>
                <a:t>Chemicals, products, pathogens, adverse events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3BAB94CC-6C4A-92F8-B481-FDA79F403C83}"/>
                </a:ext>
              </a:extLst>
            </p:cNvPr>
            <p:cNvSpPr/>
            <p:nvPr/>
          </p:nvSpPr>
          <p:spPr>
            <a:xfrm>
              <a:off x="10284869" y="1973472"/>
              <a:ext cx="2330823" cy="797858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38106" indent="-238106">
                <a:buFontTx/>
                <a:buChar char="-"/>
              </a:pPr>
              <a:r>
                <a:rPr lang="en-US" sz="1500" dirty="0"/>
                <a:t>Food additives</a:t>
              </a:r>
            </a:p>
            <a:p>
              <a:pPr marL="238106" indent="-238106">
                <a:buFontTx/>
                <a:buChar char="-"/>
              </a:pPr>
              <a:r>
                <a:rPr lang="en-US" sz="1500" dirty="0"/>
                <a:t>Contaminants</a:t>
              </a:r>
            </a:p>
            <a:p>
              <a:pPr marL="238106" indent="-238106">
                <a:buFontTx/>
                <a:buChar char="-"/>
              </a:pPr>
              <a:r>
                <a:rPr lang="en-US" sz="1500" dirty="0"/>
                <a:t>Drugs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78A82FBC-4071-D9F8-7F64-9791868E9B86}"/>
                </a:ext>
              </a:extLst>
            </p:cNvPr>
            <p:cNvSpPr/>
            <p:nvPr/>
          </p:nvSpPr>
          <p:spPr>
            <a:xfrm>
              <a:off x="10284870" y="617948"/>
              <a:ext cx="2070847" cy="848246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/>
                <a:t>Public health impact scores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AA4BEE48-B93E-806B-2B51-AB01F05FDB7F}"/>
                </a:ext>
              </a:extLst>
            </p:cNvPr>
            <p:cNvCxnSpPr>
              <a:stCxn id="5" idx="3"/>
              <a:endCxn id="6" idx="1"/>
            </p:cNvCxnSpPr>
            <p:nvPr/>
          </p:nvCxnSpPr>
          <p:spPr>
            <a:xfrm>
              <a:off x="5238362" y="1056289"/>
              <a:ext cx="1117800" cy="1422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A5D7D514-E90F-B4AA-1D8C-CFA4D799CEE2}"/>
                </a:ext>
              </a:extLst>
            </p:cNvPr>
            <p:cNvCxnSpPr>
              <a:stCxn id="6" idx="3"/>
              <a:endCxn id="8" idx="1"/>
            </p:cNvCxnSpPr>
            <p:nvPr/>
          </p:nvCxnSpPr>
          <p:spPr>
            <a:xfrm flipV="1">
              <a:off x="9067834" y="1042072"/>
              <a:ext cx="1217035" cy="2843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A09579F3-6C65-4FCC-0D34-B8B8E7086019}"/>
                </a:ext>
              </a:extLst>
            </p:cNvPr>
            <p:cNvCxnSpPr>
              <a:stCxn id="6" idx="3"/>
              <a:endCxn id="7" idx="1"/>
            </p:cNvCxnSpPr>
            <p:nvPr/>
          </p:nvCxnSpPr>
          <p:spPr>
            <a:xfrm>
              <a:off x="9067834" y="1070509"/>
              <a:ext cx="1217035" cy="130189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2C0E97F-5E93-B20E-7A1C-212B3D50BEB6}"/>
                </a:ext>
              </a:extLst>
            </p:cNvPr>
            <p:cNvSpPr/>
            <p:nvPr/>
          </p:nvSpPr>
          <p:spPr>
            <a:xfrm>
              <a:off x="3191933" y="2586783"/>
              <a:ext cx="2049516" cy="1151501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/>
                <a:t>Signal texts (abstracts &amp; text)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A0C9DF90-5952-0DAF-3EFF-EA877FD8228C}"/>
                </a:ext>
              </a:extLst>
            </p:cNvPr>
            <p:cNvSpPr/>
            <p:nvPr/>
          </p:nvSpPr>
          <p:spPr>
            <a:xfrm>
              <a:off x="6275477" y="3012449"/>
              <a:ext cx="2062810" cy="797858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/>
                <a:t>Subject signal substance</a:t>
              </a:r>
            </a:p>
          </p:txBody>
        </p:sp>
        <p:sp>
          <p:nvSpPr>
            <p:cNvPr id="26" name="Flowchart: Merge 25">
              <a:extLst>
                <a:ext uri="{FF2B5EF4-FFF2-40B4-BE49-F238E27FC236}">
                  <a16:creationId xmlns:a16="http://schemas.microsoft.com/office/drawing/2014/main" id="{DC49C71A-3F0D-0901-672A-A8F10EEF6667}"/>
                </a:ext>
              </a:extLst>
            </p:cNvPr>
            <p:cNvSpPr/>
            <p:nvPr/>
          </p:nvSpPr>
          <p:spPr>
            <a:xfrm>
              <a:off x="6875189" y="1951215"/>
              <a:ext cx="860606" cy="613309"/>
            </a:xfrm>
            <a:prstGeom prst="flowChartMerg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/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7402FB80-163F-6A3B-0E8B-64345C6D55B8}"/>
                </a:ext>
              </a:extLst>
            </p:cNvPr>
            <p:cNvCxnSpPr>
              <a:stCxn id="6" idx="2"/>
            </p:cNvCxnSpPr>
            <p:nvPr/>
          </p:nvCxnSpPr>
          <p:spPr>
            <a:xfrm>
              <a:off x="7711999" y="1494634"/>
              <a:ext cx="23796" cy="47883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or: Elbow 31">
              <a:extLst>
                <a:ext uri="{FF2B5EF4-FFF2-40B4-BE49-F238E27FC236}">
                  <a16:creationId xmlns:a16="http://schemas.microsoft.com/office/drawing/2014/main" id="{6D0DE377-2380-3361-D7A3-1B194DB25BC6}"/>
                </a:ext>
              </a:extLst>
            </p:cNvPr>
            <p:cNvCxnSpPr>
              <a:stCxn id="22" idx="3"/>
            </p:cNvCxnSpPr>
            <p:nvPr/>
          </p:nvCxnSpPr>
          <p:spPr>
            <a:xfrm flipV="1">
              <a:off x="5241448" y="1951215"/>
              <a:ext cx="1633740" cy="1211319"/>
            </a:xfrm>
            <a:prstGeom prst="bentConnector3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F41F454A-7D24-4649-B6C4-D8C5C6E16249}"/>
                </a:ext>
              </a:extLst>
            </p:cNvPr>
            <p:cNvCxnSpPr>
              <a:stCxn id="26" idx="2"/>
              <a:endCxn id="23" idx="0"/>
            </p:cNvCxnSpPr>
            <p:nvPr/>
          </p:nvCxnSpPr>
          <p:spPr>
            <a:xfrm>
              <a:off x="7305493" y="2564523"/>
              <a:ext cx="1391" cy="44792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E267D65-1AB5-581B-9CA5-8B3FED689BBA}"/>
                </a:ext>
              </a:extLst>
            </p:cNvPr>
            <p:cNvSpPr/>
            <p:nvPr/>
          </p:nvSpPr>
          <p:spPr>
            <a:xfrm>
              <a:off x="3191933" y="5118849"/>
              <a:ext cx="2049516" cy="959223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/>
                <a:t>Label ingredients</a:t>
              </a:r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B9D4B386-072B-BAC9-F176-BAC51BAF7A1A}"/>
                </a:ext>
              </a:extLst>
            </p:cNvPr>
            <p:cNvSpPr/>
            <p:nvPr/>
          </p:nvSpPr>
          <p:spPr>
            <a:xfrm>
              <a:off x="7022568" y="5189869"/>
              <a:ext cx="2062810" cy="797858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/>
                <a:t>Standardize Ingredient names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730E796-8B07-4EAD-8A1F-26C009CBA715}"/>
                </a:ext>
              </a:extLst>
            </p:cNvPr>
            <p:cNvSpPr/>
            <p:nvPr/>
          </p:nvSpPr>
          <p:spPr>
            <a:xfrm>
              <a:off x="3191933" y="4016188"/>
              <a:ext cx="2049516" cy="815788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/>
                <a:t>CFR (170-199; 101)</a:t>
              </a:r>
            </a:p>
          </p:txBody>
        </p:sp>
        <p:sp>
          <p:nvSpPr>
            <p:cNvPr id="38" name="Flowchart: Extract 37">
              <a:extLst>
                <a:ext uri="{FF2B5EF4-FFF2-40B4-BE49-F238E27FC236}">
                  <a16:creationId xmlns:a16="http://schemas.microsoft.com/office/drawing/2014/main" id="{70E6865B-B1F1-DC1C-B22A-71BB07B567D3}"/>
                </a:ext>
              </a:extLst>
            </p:cNvPr>
            <p:cNvSpPr/>
            <p:nvPr/>
          </p:nvSpPr>
          <p:spPr>
            <a:xfrm rot="5400000">
              <a:off x="8950525" y="4006913"/>
              <a:ext cx="1102659" cy="797858"/>
            </a:xfrm>
            <a:prstGeom prst="flowChartExtra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cxnSp>
          <p:nvCxnSpPr>
            <p:cNvPr id="46" name="Connector: Elbow 45">
              <a:extLst>
                <a:ext uri="{FF2B5EF4-FFF2-40B4-BE49-F238E27FC236}">
                  <a16:creationId xmlns:a16="http://schemas.microsoft.com/office/drawing/2014/main" id="{A735A030-9B88-C64D-BE70-BB3647C08FBF}"/>
                </a:ext>
              </a:extLst>
            </p:cNvPr>
            <p:cNvCxnSpPr>
              <a:cxnSpLocks/>
              <a:stCxn id="37" idx="3"/>
            </p:cNvCxnSpPr>
            <p:nvPr/>
          </p:nvCxnSpPr>
          <p:spPr>
            <a:xfrm>
              <a:off x="5241449" y="4424082"/>
              <a:ext cx="3826385" cy="542210"/>
            </a:xfrm>
            <a:prstGeom prst="bentConnector3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or: Elbow 48">
              <a:extLst>
                <a:ext uri="{FF2B5EF4-FFF2-40B4-BE49-F238E27FC236}">
                  <a16:creationId xmlns:a16="http://schemas.microsoft.com/office/drawing/2014/main" id="{43E5C2EA-C61A-59A2-3DB8-1942BAC5E52B}"/>
                </a:ext>
              </a:extLst>
            </p:cNvPr>
            <p:cNvCxnSpPr>
              <a:stCxn id="22" idx="3"/>
              <a:endCxn id="38" idx="2"/>
            </p:cNvCxnSpPr>
            <p:nvPr/>
          </p:nvCxnSpPr>
          <p:spPr>
            <a:xfrm>
              <a:off x="5241449" y="3162534"/>
              <a:ext cx="3861476" cy="1243311"/>
            </a:xfrm>
            <a:prstGeom prst="bentConnector3">
              <a:avLst>
                <a:gd name="adj1" fmla="val 21445"/>
              </a:avLst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or: Elbow 51">
              <a:extLst>
                <a:ext uri="{FF2B5EF4-FFF2-40B4-BE49-F238E27FC236}">
                  <a16:creationId xmlns:a16="http://schemas.microsoft.com/office/drawing/2014/main" id="{2866DBB4-6C07-9A04-2776-ECF0D57F6E0A}"/>
                </a:ext>
              </a:extLst>
            </p:cNvPr>
            <p:cNvCxnSpPr>
              <a:stCxn id="6" idx="3"/>
            </p:cNvCxnSpPr>
            <p:nvPr/>
          </p:nvCxnSpPr>
          <p:spPr>
            <a:xfrm>
              <a:off x="9067833" y="1070509"/>
              <a:ext cx="35090" cy="2851550"/>
            </a:xfrm>
            <a:prstGeom prst="bentConnector2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or: Elbow 53">
              <a:extLst>
                <a:ext uri="{FF2B5EF4-FFF2-40B4-BE49-F238E27FC236}">
                  <a16:creationId xmlns:a16="http://schemas.microsoft.com/office/drawing/2014/main" id="{679DA461-1FD0-AA3B-04A9-D221DD835506}"/>
                </a:ext>
              </a:extLst>
            </p:cNvPr>
            <p:cNvCxnSpPr>
              <a:stCxn id="7" idx="2"/>
              <a:endCxn id="38" idx="1"/>
            </p:cNvCxnSpPr>
            <p:nvPr/>
          </p:nvCxnSpPr>
          <p:spPr>
            <a:xfrm rot="5400000">
              <a:off x="9796643" y="2476543"/>
              <a:ext cx="1358848" cy="1948427"/>
            </a:xfrm>
            <a:prstGeom prst="bentConnector3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7B987720-DC3E-2441-2EA6-364C6FED5F36}"/>
                </a:ext>
              </a:extLst>
            </p:cNvPr>
            <p:cNvCxnSpPr>
              <a:stCxn id="35" idx="3"/>
              <a:endCxn id="36" idx="1"/>
            </p:cNvCxnSpPr>
            <p:nvPr/>
          </p:nvCxnSpPr>
          <p:spPr>
            <a:xfrm flipV="1">
              <a:off x="5241448" y="5588800"/>
              <a:ext cx="1781120" cy="966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Flowchart: Multidocument 56">
              <a:extLst>
                <a:ext uri="{FF2B5EF4-FFF2-40B4-BE49-F238E27FC236}">
                  <a16:creationId xmlns:a16="http://schemas.microsoft.com/office/drawing/2014/main" id="{7EC8B7B2-012D-F8DC-D089-4EAFBB49B78F}"/>
                </a:ext>
              </a:extLst>
            </p:cNvPr>
            <p:cNvSpPr/>
            <p:nvPr/>
          </p:nvSpPr>
          <p:spPr>
            <a:xfrm>
              <a:off x="11495103" y="3679935"/>
              <a:ext cx="1610555" cy="1438913"/>
            </a:xfrm>
            <a:prstGeom prst="flowChartMultidocumen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/>
                <a:t>Knowledge discovery</a:t>
              </a:r>
            </a:p>
          </p:txBody>
        </p: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76D1B651-1783-3B0E-1D2C-1CA5802915D3}"/>
                </a:ext>
              </a:extLst>
            </p:cNvPr>
            <p:cNvCxnSpPr>
              <a:cxnSpLocks/>
              <a:stCxn id="38" idx="0"/>
              <a:endCxn id="57" idx="1"/>
            </p:cNvCxnSpPr>
            <p:nvPr/>
          </p:nvCxnSpPr>
          <p:spPr>
            <a:xfrm flipV="1">
              <a:off x="9900785" y="4399391"/>
              <a:ext cx="1594318" cy="645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6C6A93BB-2FF9-E333-9AD8-119022029B91}"/>
                </a:ext>
              </a:extLst>
            </p:cNvPr>
            <p:cNvSpPr txBox="1"/>
            <p:nvPr/>
          </p:nvSpPr>
          <p:spPr>
            <a:xfrm>
              <a:off x="5140312" y="669252"/>
              <a:ext cx="1454629" cy="2954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rgbClr val="00B050"/>
                  </a:solidFill>
                </a:rPr>
                <a:t>Clean/standardize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22C3BD13-413A-8D8F-283E-0265587045FF}"/>
                </a:ext>
              </a:extLst>
            </p:cNvPr>
            <p:cNvSpPr txBox="1"/>
            <p:nvPr/>
          </p:nvSpPr>
          <p:spPr>
            <a:xfrm>
              <a:off x="9234068" y="782018"/>
              <a:ext cx="979499" cy="3263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67" dirty="0">
                  <a:solidFill>
                    <a:srgbClr val="00B050"/>
                  </a:solidFill>
                </a:rPr>
                <a:t>Score AE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E3F387A9-F33B-4E02-E60C-54E68317FA1B}"/>
                </a:ext>
              </a:extLst>
            </p:cNvPr>
            <p:cNvSpPr txBox="1"/>
            <p:nvPr/>
          </p:nvSpPr>
          <p:spPr>
            <a:xfrm rot="2675989">
              <a:off x="9015974" y="1468984"/>
              <a:ext cx="1485407" cy="2954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rgbClr val="00B050"/>
                  </a:solidFill>
                </a:rPr>
                <a:t>Classify chemicals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EF9B34CA-9843-8DE8-2472-57291623B2BD}"/>
                </a:ext>
              </a:extLst>
            </p:cNvPr>
            <p:cNvSpPr txBox="1"/>
            <p:nvPr/>
          </p:nvSpPr>
          <p:spPr>
            <a:xfrm>
              <a:off x="5356653" y="5328125"/>
              <a:ext cx="1454629" cy="2954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rgbClr val="00B050"/>
                  </a:solidFill>
                </a:rPr>
                <a:t>Clean/standardize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0327C309-4C5D-48E7-A8B4-A9ACAFA690FE}"/>
                </a:ext>
              </a:extLst>
            </p:cNvPr>
            <p:cNvSpPr txBox="1"/>
            <p:nvPr/>
          </p:nvSpPr>
          <p:spPr>
            <a:xfrm>
              <a:off x="6530143" y="2492925"/>
              <a:ext cx="1872050" cy="3263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67" dirty="0">
                  <a:solidFill>
                    <a:srgbClr val="00B050"/>
                  </a:solidFill>
                </a:rPr>
                <a:t>Integrate and extract</a:t>
              </a:r>
            </a:p>
          </p:txBody>
        </p:sp>
        <p:cxnSp>
          <p:nvCxnSpPr>
            <p:cNvPr id="74" name="Connector: Elbow 73">
              <a:extLst>
                <a:ext uri="{FF2B5EF4-FFF2-40B4-BE49-F238E27FC236}">
                  <a16:creationId xmlns:a16="http://schemas.microsoft.com/office/drawing/2014/main" id="{69957CA0-A38C-A88D-7930-D58D257E706D}"/>
                </a:ext>
              </a:extLst>
            </p:cNvPr>
            <p:cNvCxnSpPr>
              <a:stCxn id="23" idx="3"/>
              <a:endCxn id="38" idx="3"/>
            </p:cNvCxnSpPr>
            <p:nvPr/>
          </p:nvCxnSpPr>
          <p:spPr>
            <a:xfrm>
              <a:off x="8338288" y="3411380"/>
              <a:ext cx="1163566" cy="1270129"/>
            </a:xfrm>
            <a:prstGeom prst="bentConnector4">
              <a:avLst>
                <a:gd name="adj1" fmla="val 26309"/>
                <a:gd name="adj2" fmla="val 117998"/>
              </a:avLst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19E44227-5C6D-0699-1350-43BF5C8F4341}"/>
                </a:ext>
              </a:extLst>
            </p:cNvPr>
            <p:cNvSpPr txBox="1"/>
            <p:nvPr/>
          </p:nvSpPr>
          <p:spPr>
            <a:xfrm>
              <a:off x="9758678" y="3937727"/>
              <a:ext cx="1783565" cy="4801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Integrate &amp; interrogate </a:t>
              </a:r>
            </a:p>
            <a:p>
              <a:r>
                <a:rPr lang="en-US" sz="1000" dirty="0"/>
                <a:t>Signals data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BA24C8CE-6332-C367-6AD0-49CE0D77C65F}"/>
                </a:ext>
              </a:extLst>
            </p:cNvPr>
            <p:cNvSpPr txBox="1"/>
            <p:nvPr/>
          </p:nvSpPr>
          <p:spPr>
            <a:xfrm>
              <a:off x="7014655" y="83962"/>
              <a:ext cx="6245094" cy="38779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285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500" dirty="0"/>
                <a:t>Implementation with GENAI (Llama 3.2, Anthropic Claude )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A2673A0F-C59C-69FC-8C52-085A43720C49}"/>
                </a:ext>
              </a:extLst>
            </p:cNvPr>
            <p:cNvSpPr txBox="1"/>
            <p:nvPr/>
          </p:nvSpPr>
          <p:spPr>
            <a:xfrm>
              <a:off x="12740090" y="437943"/>
              <a:ext cx="1790414" cy="941796"/>
            </a:xfrm>
            <a:prstGeom prst="rect">
              <a:avLst/>
            </a:prstGeom>
            <a:solidFill>
              <a:schemeClr val="tx2">
                <a:lumMod val="50000"/>
                <a:lumOff val="50000"/>
              </a:schemeClr>
            </a:solidFill>
            <a:ln w="285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solidFill>
                    <a:schemeClr val="bg1"/>
                  </a:solidFill>
                </a:rPr>
                <a:t>-</a:t>
              </a:r>
              <a:r>
                <a:rPr lang="en-US" sz="1500" dirty="0" err="1">
                  <a:solidFill>
                    <a:schemeClr val="bg1"/>
                  </a:solidFill>
                </a:rPr>
                <a:t>Huggingface</a:t>
              </a:r>
              <a:endParaRPr lang="en-US" sz="1500" dirty="0">
                <a:solidFill>
                  <a:schemeClr val="bg1"/>
                </a:solidFill>
              </a:endParaRPr>
            </a:p>
            <a:p>
              <a:r>
                <a:rPr lang="en-US" sz="1500" dirty="0">
                  <a:solidFill>
                    <a:schemeClr val="bg1"/>
                  </a:solidFill>
                </a:rPr>
                <a:t>-Ollama</a:t>
              </a:r>
            </a:p>
            <a:p>
              <a:r>
                <a:rPr lang="en-US" sz="1500" dirty="0">
                  <a:solidFill>
                    <a:schemeClr val="bg1"/>
                  </a:solidFill>
                </a:rPr>
                <a:t>-AWS Bedrock </a:t>
              </a:r>
            </a:p>
          </p:txBody>
        </p:sp>
        <p:cxnSp>
          <p:nvCxnSpPr>
            <p:cNvPr id="3" name="Connector: Elbow 2">
              <a:extLst>
                <a:ext uri="{FF2B5EF4-FFF2-40B4-BE49-F238E27FC236}">
                  <a16:creationId xmlns:a16="http://schemas.microsoft.com/office/drawing/2014/main" id="{587B8183-8E56-5A0C-AAA5-E3045F393416}"/>
                </a:ext>
              </a:extLst>
            </p:cNvPr>
            <p:cNvCxnSpPr>
              <a:stCxn id="22" idx="0"/>
              <a:endCxn id="5" idx="2"/>
            </p:cNvCxnSpPr>
            <p:nvPr/>
          </p:nvCxnSpPr>
          <p:spPr>
            <a:xfrm rot="16200000" flipV="1">
              <a:off x="3773094" y="2143185"/>
              <a:ext cx="884106" cy="3086"/>
            </a:xfrm>
            <a:prstGeom prst="bentConnector3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or: Elbow 10">
              <a:extLst>
                <a:ext uri="{FF2B5EF4-FFF2-40B4-BE49-F238E27FC236}">
                  <a16:creationId xmlns:a16="http://schemas.microsoft.com/office/drawing/2014/main" id="{3689DAC8-AD9A-D92A-839B-4CF519492B93}"/>
                </a:ext>
              </a:extLst>
            </p:cNvPr>
            <p:cNvCxnSpPr>
              <a:stCxn id="36" idx="3"/>
              <a:endCxn id="38" idx="3"/>
            </p:cNvCxnSpPr>
            <p:nvPr/>
          </p:nvCxnSpPr>
          <p:spPr>
            <a:xfrm flipV="1">
              <a:off x="9085379" y="4681509"/>
              <a:ext cx="416475" cy="907291"/>
            </a:xfrm>
            <a:prstGeom prst="bentConnector2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Flowchart: Multidocument 11">
              <a:extLst>
                <a:ext uri="{FF2B5EF4-FFF2-40B4-BE49-F238E27FC236}">
                  <a16:creationId xmlns:a16="http://schemas.microsoft.com/office/drawing/2014/main" id="{A33766E2-DFCE-3CF4-EA0D-50EC5FB5A45A}"/>
                </a:ext>
              </a:extLst>
            </p:cNvPr>
            <p:cNvSpPr/>
            <p:nvPr/>
          </p:nvSpPr>
          <p:spPr>
            <a:xfrm>
              <a:off x="282971" y="2477525"/>
              <a:ext cx="1274892" cy="1334066"/>
            </a:xfrm>
            <a:prstGeom prst="flowChartMultidocumen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Web data and Scientific publications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7471AA96-99CF-EA98-EB53-FDA613E6A930}"/>
                </a:ext>
              </a:extLst>
            </p:cNvPr>
            <p:cNvCxnSpPr>
              <a:stCxn id="12" idx="3"/>
              <a:endCxn id="22" idx="1"/>
            </p:cNvCxnSpPr>
            <p:nvPr/>
          </p:nvCxnSpPr>
          <p:spPr>
            <a:xfrm>
              <a:off x="1557863" y="3144558"/>
              <a:ext cx="1634070" cy="1797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CC827D0-E0B3-B650-CF69-F7137E0E1DA6}"/>
                </a:ext>
              </a:extLst>
            </p:cNvPr>
            <p:cNvSpPr txBox="1"/>
            <p:nvPr/>
          </p:nvSpPr>
          <p:spPr>
            <a:xfrm>
              <a:off x="1494039" y="2922713"/>
              <a:ext cx="1856662" cy="4801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rgbClr val="00B050"/>
                  </a:solidFill>
                </a:rPr>
                <a:t>Relevance classification</a:t>
              </a:r>
            </a:p>
            <a:p>
              <a:r>
                <a:rPr lang="en-US" sz="1000" dirty="0">
                  <a:solidFill>
                    <a:srgbClr val="00B050"/>
                  </a:solidFill>
                </a:rPr>
                <a:t>&amp; Signal prediction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8BF9436-DAF8-15FB-6F86-42181F0D8DAD}"/>
                </a:ext>
              </a:extLst>
            </p:cNvPr>
            <p:cNvSpPr txBox="1"/>
            <p:nvPr/>
          </p:nvSpPr>
          <p:spPr>
            <a:xfrm>
              <a:off x="3247293" y="1981681"/>
              <a:ext cx="1783565" cy="3263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67" dirty="0">
                  <a:solidFill>
                    <a:srgbClr val="00B050"/>
                  </a:solidFill>
                </a:rPr>
                <a:t>Contextual analysis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1541E86-645A-B247-EE94-F6C99D141E5B}"/>
              </a:ext>
            </a:extLst>
          </p:cNvPr>
          <p:cNvSpPr txBox="1">
            <a:spLocks/>
          </p:cNvSpPr>
          <p:nvPr/>
        </p:nvSpPr>
        <p:spPr>
          <a:xfrm>
            <a:off x="-418870" y="304455"/>
            <a:ext cx="9961124" cy="55399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GenAI Implementation in WILEE</a:t>
            </a:r>
            <a:endParaRPr lang="en-US" dirty="0"/>
          </a:p>
        </p:txBody>
      </p: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ACE6032C-5447-2FAD-4D42-477A0B60B5F1}"/>
              </a:ext>
            </a:extLst>
          </p:cNvPr>
          <p:cNvCxnSpPr>
            <a:stCxn id="8" idx="3"/>
            <a:endCxn id="38" idx="1"/>
          </p:cNvCxnSpPr>
          <p:nvPr/>
        </p:nvCxnSpPr>
        <p:spPr>
          <a:xfrm flipH="1">
            <a:off x="7841932" y="2211788"/>
            <a:ext cx="2378218" cy="2573423"/>
          </a:xfrm>
          <a:prstGeom prst="bentConnector4">
            <a:avLst>
              <a:gd name="adj1" fmla="val -11847"/>
              <a:gd name="adj2" fmla="val 63961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6849195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132AD-5F9F-2A48-9E3F-B386AEBA2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WILEE Signal Detection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7BDB8E-EB63-F7E9-C72D-27497243A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A9D54-12B9-284B-B395-242E4CA99507}" type="datetime1">
              <a:rPr lang="en-US" smtClean="0"/>
              <a:t>6/23/2025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7B2AD6-7370-2048-16FA-6DD5129FB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Human Foods Program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05E86C-BB7F-AE6E-D0F8-A05102F10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0783F-6CF0-F64C-9BFF-DFBD67BB0578}" type="slidenum">
              <a:rPr lang="en-US" smtClean="0"/>
              <a:t>4</a:t>
            </a:fld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9C23778-50B3-DC07-A1C4-5AA88B87B0D6}"/>
              </a:ext>
            </a:extLst>
          </p:cNvPr>
          <p:cNvGrpSpPr/>
          <p:nvPr/>
        </p:nvGrpSpPr>
        <p:grpSpPr>
          <a:xfrm>
            <a:off x="546265" y="1403631"/>
            <a:ext cx="11099469" cy="4861799"/>
            <a:chOff x="546265" y="1403631"/>
            <a:chExt cx="11099469" cy="486179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C867AF1-4163-4CCB-B28B-7E712B581B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6265" y="1403631"/>
              <a:ext cx="11099469" cy="4861799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77A6EB3-44F5-D26C-4F7D-4C97B4EF8B54}"/>
                </a:ext>
              </a:extLst>
            </p:cNvPr>
            <p:cNvSpPr/>
            <p:nvPr/>
          </p:nvSpPr>
          <p:spPr>
            <a:xfrm>
              <a:off x="4203865" y="3028208"/>
              <a:ext cx="1068779" cy="30875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558DBA4-F2C1-DD01-BF4C-4EF1091D8941}"/>
                </a:ext>
              </a:extLst>
            </p:cNvPr>
            <p:cNvSpPr/>
            <p:nvPr/>
          </p:nvSpPr>
          <p:spPr>
            <a:xfrm>
              <a:off x="546265" y="5237018"/>
              <a:ext cx="1626919" cy="21735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ABCCBB6E-8007-4F0D-75F6-605CBED47D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3009" y="1175608"/>
            <a:ext cx="9512135" cy="520690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7D8028F-7F4B-139E-148C-8FD5F67F45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491" y="1116350"/>
            <a:ext cx="10960928" cy="521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8555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8F8FAA-4EE8-5981-D2C9-23A28AB54E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E0194-F133-AD85-80FB-3B3171C7D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WILEE Knowledge Discovery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610285-0D4F-EBC5-15FC-39EA1014E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A9D54-12B9-284B-B395-242E4CA99507}" type="datetime1">
              <a:rPr lang="en-US" smtClean="0"/>
              <a:t>6/23/2025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BF1063-2C46-1514-B4CD-6E2C74787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Human Foods Program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9275A2-474E-F40F-3DBC-F8CB56EA8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0783F-6CF0-F64C-9BFF-DFBD67BB0578}" type="slidenum">
              <a:rPr lang="en-US" smtClean="0"/>
              <a:t>5</a:t>
            </a:fld>
            <a:endParaRPr lang="en-US"/>
          </a:p>
        </p:txBody>
      </p:sp>
      <p:pic>
        <p:nvPicPr>
          <p:cNvPr id="14" name="Content Placeholder 13" descr="Graphical user interface, application&#10;&#10;AI-generated content may be incorrect.">
            <a:extLst>
              <a:ext uri="{FF2B5EF4-FFF2-40B4-BE49-F238E27FC236}">
                <a16:creationId xmlns:a16="http://schemas.microsoft.com/office/drawing/2014/main" id="{C916B221-BBDB-F5DE-999F-5C4C1EB246E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186" y="1595322"/>
            <a:ext cx="11150600" cy="3391131"/>
          </a:xfr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B6D22FAE-C4E2-8471-E6F0-4D35454826EB}"/>
              </a:ext>
            </a:extLst>
          </p:cNvPr>
          <p:cNvSpPr/>
          <p:nvPr/>
        </p:nvSpPr>
        <p:spPr>
          <a:xfrm>
            <a:off x="3543300" y="3429000"/>
            <a:ext cx="4914900" cy="5577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Text&#10;&#10;AI-generated content may be incorrect.">
            <a:extLst>
              <a:ext uri="{FF2B5EF4-FFF2-40B4-BE49-F238E27FC236}">
                <a16:creationId xmlns:a16="http://schemas.microsoft.com/office/drawing/2014/main" id="{A271B7EB-B58E-B5F5-D368-BA6969237A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1695" y="420446"/>
            <a:ext cx="4750044" cy="623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746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068CE8-2C8B-9F08-CF14-30C0C9CA1A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F8D01-C3CA-5564-AB76-230F22139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5488"/>
            <a:ext cx="10515600" cy="1107996"/>
          </a:xfrm>
        </p:spPr>
        <p:txBody>
          <a:bodyPr/>
          <a:lstStyle/>
          <a:p>
            <a:r>
              <a:rPr lang="en-US" dirty="0"/>
              <a:t>WILEE – Post market food ingredient monitoring</a:t>
            </a:r>
          </a:p>
        </p:txBody>
      </p:sp>
      <p:pic>
        <p:nvPicPr>
          <p:cNvPr id="8" name="Content Placeholder 7" descr="Graphical user interface, application&#10;&#10;AI-generated content may be incorrect.">
            <a:extLst>
              <a:ext uri="{FF2B5EF4-FFF2-40B4-BE49-F238E27FC236}">
                <a16:creationId xmlns:a16="http://schemas.microsoft.com/office/drawing/2014/main" id="{744F0EB1-FC4F-D945-3175-5DD7AA09C23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501540" y="1722857"/>
            <a:ext cx="8499107" cy="4659656"/>
          </a:xfr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1AAAA4-8DBC-0741-5FAE-9038E0EB5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A9D54-12B9-284B-B395-242E4CA99507}" type="datetime1">
              <a:rPr lang="en-US" smtClean="0"/>
              <a:t>6/23/2025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C24282-E596-C683-029F-8B9FBA96C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Human Foods Program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16B87F-62D0-7650-8F72-B7F42B26B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0783F-6CF0-F64C-9BFF-DFBD67BB0578}" type="slidenum">
              <a:rPr lang="en-US" smtClean="0"/>
              <a:t>6</a:t>
            </a:fld>
            <a:endParaRPr lang="en-US"/>
          </a:p>
        </p:txBody>
      </p:sp>
      <p:pic>
        <p:nvPicPr>
          <p:cNvPr id="10" name="Picture 9" descr="Graphical user interface, application&#10;&#10;AI-generated content may be incorrect.">
            <a:extLst>
              <a:ext uri="{FF2B5EF4-FFF2-40B4-BE49-F238E27FC236}">
                <a16:creationId xmlns:a16="http://schemas.microsoft.com/office/drawing/2014/main" id="{8F5049D8-9BE0-9744-80CC-7824F4AB75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1541" y="1705914"/>
            <a:ext cx="8803852" cy="477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8336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D0A50A-EA5B-0FDF-E7AE-721AE7D93D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BF956-E346-91F1-7EB8-07F905674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5488"/>
            <a:ext cx="10515600" cy="553998"/>
          </a:xfrm>
        </p:spPr>
        <p:txBody>
          <a:bodyPr/>
          <a:lstStyle/>
          <a:p>
            <a:r>
              <a:rPr lang="en-US" dirty="0"/>
              <a:t>WILEE – Stakeholder concern evaluation </a:t>
            </a:r>
          </a:p>
        </p:txBody>
      </p:sp>
      <p:pic>
        <p:nvPicPr>
          <p:cNvPr id="8" name="Content Placeholder 7" descr="Chart, treemap chart">
            <a:extLst>
              <a:ext uri="{FF2B5EF4-FFF2-40B4-BE49-F238E27FC236}">
                <a16:creationId xmlns:a16="http://schemas.microsoft.com/office/drawing/2014/main" id="{33E9018D-5D2B-F262-ED4B-3BD78E19147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896790" y="1825625"/>
            <a:ext cx="8106320" cy="4352925"/>
          </a:xfr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8A425B-3C1A-D2A5-26A6-BB4472E0F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A9D54-12B9-284B-B395-242E4CA99507}" type="datetime1">
              <a:rPr lang="en-US" smtClean="0"/>
              <a:t>6/23/2025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A04640-8023-5420-4061-D35BDD15E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Human Foods Program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7A028D-22C8-B909-14F6-2E904D176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0783F-6CF0-F64C-9BFF-DFBD67BB0578}" type="slidenum">
              <a:rPr lang="en-US" smtClean="0"/>
              <a:t>7</a:t>
            </a:fld>
            <a:endParaRPr lang="en-US"/>
          </a:p>
        </p:txBody>
      </p:sp>
      <p:pic>
        <p:nvPicPr>
          <p:cNvPr id="10" name="Picture 9" descr="Graphical user interface, chart&#10;&#10;AI-generated content may be incorrect.">
            <a:extLst>
              <a:ext uri="{FF2B5EF4-FFF2-40B4-BE49-F238E27FC236}">
                <a16:creationId xmlns:a16="http://schemas.microsoft.com/office/drawing/2014/main" id="{B2BEADD5-98D2-C82B-2D1B-C303B7E6A9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4183" y="1644887"/>
            <a:ext cx="8543544" cy="469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5556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356BBB-A94B-1243-E2B8-47EF6355B5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9FC20-4B63-A107-1DBF-9D023B699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5488"/>
            <a:ext cx="10515600" cy="553998"/>
          </a:xfrm>
        </p:spPr>
        <p:txBody>
          <a:bodyPr/>
          <a:lstStyle/>
          <a:p>
            <a:r>
              <a:rPr lang="en-US" dirty="0"/>
              <a:t>New components of WILEE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BC711-15D3-F8AE-CB92-186DCCD0A7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10985500" cy="4352544"/>
          </a:xfrm>
        </p:spPr>
        <p:txBody>
          <a:bodyPr/>
          <a:lstStyle/>
          <a:p>
            <a:r>
              <a:rPr lang="en-US" dirty="0"/>
              <a:t>Advance knowledge discovery – “</a:t>
            </a:r>
            <a:r>
              <a:rPr lang="en-US" b="1" dirty="0"/>
              <a:t>Ask WILEE”</a:t>
            </a:r>
          </a:p>
          <a:p>
            <a:r>
              <a:rPr lang="en-US" dirty="0"/>
              <a:t>Predicting sample violation for laboratory testing of chemicals and microbial substances. </a:t>
            </a:r>
          </a:p>
          <a:p>
            <a:r>
              <a:rPr lang="en-US" dirty="0"/>
              <a:t>Knowledge graph</a:t>
            </a:r>
          </a:p>
          <a:p>
            <a:r>
              <a:rPr lang="en-US" dirty="0"/>
              <a:t>Economically motivated adulteration</a:t>
            </a:r>
          </a:p>
          <a:p>
            <a:r>
              <a:rPr lang="en-US" dirty="0"/>
              <a:t>Horizon scanning using grant data from NIH and USDA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514769-1434-6E46-13DB-0D1D44750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A9D54-12B9-284B-B395-242E4CA99507}" type="datetime1">
              <a:rPr lang="en-US" smtClean="0"/>
              <a:t>6/23/2025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BAF2FC-2C89-150E-2483-124722D5B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Human Foods Program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2DA300-B901-AD5E-06EB-D4C9EE011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0783F-6CF0-F64C-9BFF-DFBD67BB057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861175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EF5C9F-BF52-9564-B018-BAB9D0E669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81065-4AD0-73B9-2853-AFE8896CE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Ask WILEE – Tracking Industry Actions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F2B8E2-8174-B877-C428-2B97AFBD0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A9D54-12B9-284B-B395-242E4CA99507}" type="datetime1">
              <a:rPr lang="en-US" smtClean="0"/>
              <a:t>6/23/2025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18A95B-20E6-7B51-B5A0-6CEAF341D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Human Foods Program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D2228A-5048-6AF0-C953-70163A363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0783F-6CF0-F64C-9BFF-DFBD67BB0578}" type="slidenum">
              <a:rPr lang="en-US" smtClean="0"/>
              <a:t>9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A5C6D7F-7FEC-6578-BD30-94E72D8103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680" y="1033272"/>
            <a:ext cx="9854865" cy="541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847193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FDA-VI-2023">
      <a:dk1>
        <a:srgbClr val="000000"/>
      </a:dk1>
      <a:lt1>
        <a:srgbClr val="FFFFFF"/>
      </a:lt1>
      <a:dk2>
        <a:srgbClr val="222C67"/>
      </a:dk2>
      <a:lt2>
        <a:srgbClr val="DFE1E2"/>
      </a:lt2>
      <a:accent1>
        <a:srgbClr val="007CBA"/>
      </a:accent1>
      <a:accent2>
        <a:srgbClr val="E5B611"/>
      </a:accent2>
      <a:accent3>
        <a:srgbClr val="743796"/>
      </a:accent3>
      <a:accent4>
        <a:srgbClr val="008659"/>
      </a:accent4>
      <a:accent5>
        <a:srgbClr val="EF5D25"/>
      </a:accent5>
      <a:accent6>
        <a:srgbClr val="8B0A03"/>
      </a:accent6>
      <a:hlink>
        <a:srgbClr val="007CBA"/>
      </a:hlink>
      <a:folHlink>
        <a:srgbClr val="007CBA"/>
      </a:folHlink>
    </a:clrScheme>
    <a:fontScheme name="FDA-VI2">
      <a:majorFont>
        <a:latin typeface="Merriweather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1B742F46-CFD8-49CF-AE4A-C5FDB77414DC}" vid="{E0B4B230-A442-4FD0-AE38-E1871BC1C6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D19A7DC0EEFB48836A58ADBFF2C09D" ma:contentTypeVersion="12" ma:contentTypeDescription="Create a new document." ma:contentTypeScope="" ma:versionID="7a1133689b59b2ebe9e6e3ba9066afaa">
  <xsd:schema xmlns:xsd="http://www.w3.org/2001/XMLSchema" xmlns:xs="http://www.w3.org/2001/XMLSchema" xmlns:p="http://schemas.microsoft.com/office/2006/metadata/properties" xmlns:ns2="a3a61b51-55e5-4e4b-adca-b54e088d6954" xmlns:ns3="20867c8d-1cc9-4acd-a073-94634f6a764f" targetNamespace="http://schemas.microsoft.com/office/2006/metadata/properties" ma:root="true" ma:fieldsID="599be09c86550573580ea5b5b895e06c" ns2:_="" ns3:_="">
    <xsd:import namespace="a3a61b51-55e5-4e4b-adca-b54e088d6954"/>
    <xsd:import namespace="20867c8d-1cc9-4acd-a073-94634f6a764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a61b51-55e5-4e4b-adca-b54e088d69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79cf906e-e933-44a8-8421-1c91ada6f1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867c8d-1cc9-4acd-a073-94634f6a764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5ff28743-4bf7-4386-a6c2-69b0f38cb654}" ma:internalName="TaxCatchAll" ma:showField="CatchAllData" ma:web="94570301-b7d2-4333-9ee9-fdf1f1e027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3a61b51-55e5-4e4b-adca-b54e088d6954">
      <Terms xmlns="http://schemas.microsoft.com/office/infopath/2007/PartnerControls"/>
    </lcf76f155ced4ddcb4097134ff3c332f>
    <TaxCatchAll xmlns="20867c8d-1cc9-4acd-a073-94634f6a764f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11BF527-B557-4861-89A6-90FE67DBAA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a61b51-55e5-4e4b-adca-b54e088d6954"/>
    <ds:schemaRef ds:uri="20867c8d-1cc9-4acd-a073-94634f6a76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3D6FF5A-CD0A-462B-A9D7-60AD1F013146}">
  <ds:schemaRefs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metadata/properties"/>
    <ds:schemaRef ds:uri="20867c8d-1cc9-4acd-a073-94634f6a764f"/>
    <ds:schemaRef ds:uri="a3a61b51-55e5-4e4b-adca-b54e088d6954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0DCBB68-778E-4E24-A0C9-64D2181A7D93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7d2fdb41-339c-4257-87f2-a665730b31fc}" enabled="0" method="" siteId="{7d2fdb41-339c-4257-87f2-a665730b31f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18617</TotalTime>
  <Words>300</Words>
  <Application>Microsoft Office PowerPoint</Application>
  <PresentationFormat>Widescreen</PresentationFormat>
  <Paragraphs>90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Aptos</vt:lpstr>
      <vt:lpstr>Arial</vt:lpstr>
      <vt:lpstr>Arial Nova</vt:lpstr>
      <vt:lpstr>Merriweather</vt:lpstr>
      <vt:lpstr>Office Theme</vt:lpstr>
      <vt:lpstr>Leveraging Artificial Intelligence for Food Safety Regulation</vt:lpstr>
      <vt:lpstr>Warp Intelligent Learning Engine (WILEE)</vt:lpstr>
      <vt:lpstr>PowerPoint Presentation</vt:lpstr>
      <vt:lpstr>WILEE Signal Detection</vt:lpstr>
      <vt:lpstr>WILEE Knowledge Discovery</vt:lpstr>
      <vt:lpstr>WILEE – Post market food ingredient monitoring</vt:lpstr>
      <vt:lpstr>WILEE – Stakeholder concern evaluation </vt:lpstr>
      <vt:lpstr>New components of WILEE</vt:lpstr>
      <vt:lpstr>Ask WILEE – Tracking Industry Actions</vt:lpstr>
      <vt:lpstr>Predicting violation for laboratory samples</vt:lpstr>
      <vt:lpstr>Knowledge Graph</vt:lpstr>
      <vt:lpstr>U.S. Food and Drug Administration, Human Foods Program logo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Leveraging Artificial Intelligence for Food Safety Regulation</dc:title>
  <dc:creator>Weingaertner, David</dc:creator>
  <cp:lastModifiedBy>Kwegyir-Afful, Ernest</cp:lastModifiedBy>
  <cp:revision>28</cp:revision>
  <dcterms:created xsi:type="dcterms:W3CDTF">2024-08-08T23:52:20Z</dcterms:created>
  <dcterms:modified xsi:type="dcterms:W3CDTF">2025-06-25T19:08:32Z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0x010100CCD19A7DC0EEFB48836A58ADBFF2C09D</vt:lpwstr>
  </property>
  <property fmtid="{D5CDD505-2E9C-101B-9397-08002B2CF9AE}" pid="3" name="MediaServiceImageTags">
    <vt:lpwstr/>
  </property>
</Properties>
</file>